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Neue Machina Ultra-Bold" charset="1" panose="00000900000000000000"/>
      <p:regular r:id="rId15"/>
    </p:embeddedFont>
    <p:embeddedFont>
      <p:font typeface="Be Vietnam" charset="1" panose="00000500000000000000"/>
      <p:regular r:id="rId16"/>
    </p:embeddedFont>
    <p:embeddedFont>
      <p:font typeface="Canva Sans" charset="1" panose="020B0503030501040103"/>
      <p:regular r:id="rId17"/>
    </p:embeddedFont>
    <p:embeddedFont>
      <p:font typeface="Be Vietnam Ultra-Bold" charset="1" panose="00000900000000000000"/>
      <p:regular r:id="rId18"/>
    </p:embeddedFont>
    <p:embeddedFont>
      <p:font typeface="Cubao Narrow" charset="1" panose="02000506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45.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45.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45.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66.png" Type="http://schemas.openxmlformats.org/officeDocument/2006/relationships/image"/><Relationship Id="rId12" Target="../media/image67.svg" Type="http://schemas.openxmlformats.org/officeDocument/2006/relationships/image"/><Relationship Id="rId13" Target="../media/image68.png" Type="http://schemas.openxmlformats.org/officeDocument/2006/relationships/image"/><Relationship Id="rId14" Target="../media/image69.svg" Type="http://schemas.openxmlformats.org/officeDocument/2006/relationships/image"/><Relationship Id="rId15" Target="../media/image7.png" Type="http://schemas.openxmlformats.org/officeDocument/2006/relationships/image"/><Relationship Id="rId16" Target="../media/image8.svg" Type="http://schemas.openxmlformats.org/officeDocument/2006/relationships/image"/><Relationship Id="rId17" Target="../media/image70.png" Type="http://schemas.openxmlformats.org/officeDocument/2006/relationships/image"/><Relationship Id="rId18" Target="../media/image71.svg" Type="http://schemas.openxmlformats.org/officeDocument/2006/relationships/image"/><Relationship Id="rId2" Target="../media/image1.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72.png" Type="http://schemas.openxmlformats.org/officeDocument/2006/relationships/image"/><Relationship Id="rId12" Target="../media/image73.svg" Type="http://schemas.openxmlformats.org/officeDocument/2006/relationships/image"/><Relationship Id="rId13" Target="../media/image74.png" Type="http://schemas.openxmlformats.org/officeDocument/2006/relationships/image"/><Relationship Id="rId14" Target="../media/image75.svg" Type="http://schemas.openxmlformats.org/officeDocument/2006/relationships/image"/><Relationship Id="rId15" Target="../media/image70.png" Type="http://schemas.openxmlformats.org/officeDocument/2006/relationships/image"/><Relationship Id="rId16" Target="../media/image71.svg" Type="http://schemas.openxmlformats.org/officeDocument/2006/relationships/image"/><Relationship Id="rId17" Target="../media/image76.png" Type="http://schemas.openxmlformats.org/officeDocument/2006/relationships/image"/><Relationship Id="rId18" Target="../media/image7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0" b="0"/>
            </a:stretch>
          </a:blipFill>
        </p:spPr>
      </p:sp>
      <p:grpSp>
        <p:nvGrpSpPr>
          <p:cNvPr name="Group 3" id="3"/>
          <p:cNvGrpSpPr/>
          <p:nvPr/>
        </p:nvGrpSpPr>
        <p:grpSpPr>
          <a:xfrm rot="0">
            <a:off x="-378016" y="382492"/>
            <a:ext cx="19044031" cy="9522016"/>
            <a:chOff x="0" y="0"/>
            <a:chExt cx="25392042" cy="12696021"/>
          </a:xfrm>
        </p:grpSpPr>
        <p:sp>
          <p:nvSpPr>
            <p:cNvPr name="Freeform 4" id="4"/>
            <p:cNvSpPr/>
            <p:nvPr/>
          </p:nvSpPr>
          <p:spPr>
            <a:xfrm flipH="false" flipV="false" rot="0">
              <a:off x="0"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696021"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grpSp>
      <p:sp>
        <p:nvSpPr>
          <p:cNvPr name="Freeform 6" id="6"/>
          <p:cNvSpPr/>
          <p:nvPr/>
        </p:nvSpPr>
        <p:spPr>
          <a:xfrm flipH="false" flipV="false" rot="0">
            <a:off x="0" y="8578582"/>
            <a:ext cx="2559397" cy="2503556"/>
          </a:xfrm>
          <a:custGeom>
            <a:avLst/>
            <a:gdLst/>
            <a:ahLst/>
            <a:cxnLst/>
            <a:rect r="r" b="b" t="t" l="l"/>
            <a:pathLst>
              <a:path h="2503556" w="2559397">
                <a:moveTo>
                  <a:pt x="0" y="0"/>
                </a:moveTo>
                <a:lnTo>
                  <a:pt x="2559397" y="0"/>
                </a:lnTo>
                <a:lnTo>
                  <a:pt x="2559397" y="2503555"/>
                </a:lnTo>
                <a:lnTo>
                  <a:pt x="0" y="25035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711868" y="6590928"/>
            <a:ext cx="3985271" cy="3975308"/>
          </a:xfrm>
          <a:custGeom>
            <a:avLst/>
            <a:gdLst/>
            <a:ahLst/>
            <a:cxnLst/>
            <a:rect r="r" b="b" t="t" l="l"/>
            <a:pathLst>
              <a:path h="3975308" w="3985271">
                <a:moveTo>
                  <a:pt x="0" y="0"/>
                </a:moveTo>
                <a:lnTo>
                  <a:pt x="3985272" y="0"/>
                </a:lnTo>
                <a:lnTo>
                  <a:pt x="3985272" y="3975308"/>
                </a:lnTo>
                <a:lnTo>
                  <a:pt x="0" y="3975308"/>
                </a:lnTo>
                <a:lnTo>
                  <a:pt x="0" y="0"/>
                </a:lnTo>
                <a:close/>
              </a:path>
            </a:pathLst>
          </a:custGeom>
          <a:blipFill>
            <a:blip r:embed="rId7"/>
            <a:stretch>
              <a:fillRect l="0" t="0" r="0" b="0"/>
            </a:stretch>
          </a:blipFill>
        </p:spPr>
      </p:sp>
      <p:sp>
        <p:nvSpPr>
          <p:cNvPr name="Freeform 8" id="8"/>
          <p:cNvSpPr/>
          <p:nvPr/>
        </p:nvSpPr>
        <p:spPr>
          <a:xfrm flipH="false" flipV="false" rot="0">
            <a:off x="9041784" y="0"/>
            <a:ext cx="5440240" cy="4114800"/>
          </a:xfrm>
          <a:custGeom>
            <a:avLst/>
            <a:gdLst/>
            <a:ahLst/>
            <a:cxnLst/>
            <a:rect r="r" b="b" t="t" l="l"/>
            <a:pathLst>
              <a:path h="4114800" w="5440240">
                <a:moveTo>
                  <a:pt x="0" y="0"/>
                </a:moveTo>
                <a:lnTo>
                  <a:pt x="5440240" y="0"/>
                </a:lnTo>
                <a:lnTo>
                  <a:pt x="544024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313531" y="-1098311"/>
            <a:ext cx="4746113" cy="5650135"/>
          </a:xfrm>
          <a:custGeom>
            <a:avLst/>
            <a:gdLst/>
            <a:ahLst/>
            <a:cxnLst/>
            <a:rect r="r" b="b" t="t" l="l"/>
            <a:pathLst>
              <a:path h="5650135" w="4746113">
                <a:moveTo>
                  <a:pt x="0" y="0"/>
                </a:moveTo>
                <a:lnTo>
                  <a:pt x="4746113" y="0"/>
                </a:lnTo>
                <a:lnTo>
                  <a:pt x="4746113" y="5650135"/>
                </a:lnTo>
                <a:lnTo>
                  <a:pt x="0" y="56501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0">
            <a:off x="15910691" y="6967337"/>
            <a:ext cx="6578895" cy="4114800"/>
          </a:xfrm>
          <a:custGeom>
            <a:avLst/>
            <a:gdLst/>
            <a:ahLst/>
            <a:cxnLst/>
            <a:rect r="r" b="b" t="t" l="l"/>
            <a:pathLst>
              <a:path h="4114800" w="6578895">
                <a:moveTo>
                  <a:pt x="6578896" y="0"/>
                </a:moveTo>
                <a:lnTo>
                  <a:pt x="0" y="0"/>
                </a:lnTo>
                <a:lnTo>
                  <a:pt x="0" y="4114800"/>
                </a:lnTo>
                <a:lnTo>
                  <a:pt x="6578896" y="4114800"/>
                </a:lnTo>
                <a:lnTo>
                  <a:pt x="6578896"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2099939" y="-1098311"/>
            <a:ext cx="6257278" cy="3401684"/>
          </a:xfrm>
          <a:custGeom>
            <a:avLst/>
            <a:gdLst/>
            <a:ahLst/>
            <a:cxnLst/>
            <a:rect r="r" b="b" t="t" l="l"/>
            <a:pathLst>
              <a:path h="3401684" w="6257278">
                <a:moveTo>
                  <a:pt x="0" y="0"/>
                </a:moveTo>
                <a:lnTo>
                  <a:pt x="6257278" y="0"/>
                </a:lnTo>
                <a:lnTo>
                  <a:pt x="6257278" y="3401684"/>
                </a:lnTo>
                <a:lnTo>
                  <a:pt x="0" y="3401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2860537">
            <a:off x="1948604" y="3374554"/>
            <a:ext cx="1796179" cy="3282055"/>
          </a:xfrm>
          <a:custGeom>
            <a:avLst/>
            <a:gdLst/>
            <a:ahLst/>
            <a:cxnLst/>
            <a:rect r="r" b="b" t="t" l="l"/>
            <a:pathLst>
              <a:path h="3282055" w="1796179">
                <a:moveTo>
                  <a:pt x="0" y="0"/>
                </a:moveTo>
                <a:lnTo>
                  <a:pt x="1796179" y="0"/>
                </a:lnTo>
                <a:lnTo>
                  <a:pt x="1796179" y="3282055"/>
                </a:lnTo>
                <a:lnTo>
                  <a:pt x="0" y="328205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1279699" y="3958235"/>
            <a:ext cx="17259300" cy="1563790"/>
          </a:xfrm>
          <a:prstGeom prst="rect">
            <a:avLst/>
          </a:prstGeom>
        </p:spPr>
        <p:txBody>
          <a:bodyPr anchor="t" rtlCol="false" tIns="0" lIns="0" bIns="0" rIns="0">
            <a:spAutoFit/>
          </a:bodyPr>
          <a:lstStyle/>
          <a:p>
            <a:pPr algn="ctr">
              <a:lnSpc>
                <a:spcPts val="11691"/>
              </a:lnSpc>
            </a:pPr>
            <a:r>
              <a:rPr lang="en-US" sz="11691" b="true">
                <a:solidFill>
                  <a:srgbClr val="FFFFFF"/>
                </a:solidFill>
                <a:latin typeface="Neue Machina Ultra-Bold"/>
                <a:ea typeface="Neue Machina Ultra-Bold"/>
                <a:cs typeface="Neue Machina Ultra-Bold"/>
                <a:sym typeface="Neue Machina Ultra-Bold"/>
              </a:rPr>
              <a:t>Thermoecosense</a:t>
            </a:r>
          </a:p>
        </p:txBody>
      </p:sp>
      <p:sp>
        <p:nvSpPr>
          <p:cNvPr name="Freeform 14" id="14"/>
          <p:cNvSpPr/>
          <p:nvPr/>
        </p:nvSpPr>
        <p:spPr>
          <a:xfrm flipH="false" flipV="false" rot="0">
            <a:off x="11352222" y="578970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15" id="15"/>
          <p:cNvSpPr/>
          <p:nvPr/>
        </p:nvSpPr>
        <p:spPr>
          <a:xfrm>
            <a:off x="5897880" y="5143500"/>
            <a:ext cx="7511742" cy="0"/>
          </a:xfrm>
          <a:prstGeom prst="line">
            <a:avLst/>
          </a:prstGeom>
          <a:ln cap="flat" w="38100">
            <a:solidFill>
              <a:srgbClr val="FFFFFF"/>
            </a:solidFill>
            <a:prstDash val="solid"/>
            <a:headEnd type="none" len="sm" w="sm"/>
            <a:tailEnd type="none" len="sm" w="sm"/>
          </a:ln>
        </p:spPr>
      </p:sp>
      <p:sp>
        <p:nvSpPr>
          <p:cNvPr name="TextBox 16" id="16"/>
          <p:cNvSpPr txBox="true"/>
          <p:nvPr/>
        </p:nvSpPr>
        <p:spPr>
          <a:xfrm rot="0">
            <a:off x="12229809" y="7533418"/>
            <a:ext cx="7361765" cy="2371090"/>
          </a:xfrm>
          <a:prstGeom prst="rect">
            <a:avLst/>
          </a:prstGeom>
        </p:spPr>
        <p:txBody>
          <a:bodyPr anchor="t" rtlCol="false" tIns="0" lIns="0" bIns="0" rIns="0">
            <a:spAutoFit/>
          </a:bodyPr>
          <a:lstStyle/>
          <a:p>
            <a:pPr algn="ctr">
              <a:lnSpc>
                <a:spcPts val="4759"/>
              </a:lnSpc>
            </a:pPr>
            <a:r>
              <a:rPr lang="en-US" sz="3399">
                <a:solidFill>
                  <a:srgbClr val="FFFFFF"/>
                </a:solidFill>
                <a:latin typeface="Be Vietnam"/>
                <a:ea typeface="Be Vietnam"/>
                <a:cs typeface="Be Vietnam"/>
                <a:sym typeface="Be Vietnam"/>
              </a:rPr>
              <a:t>Par: Tia Oscar</a:t>
            </a:r>
          </a:p>
          <a:p>
            <a:pPr algn="ctr">
              <a:lnSpc>
                <a:spcPts val="4759"/>
              </a:lnSpc>
            </a:pPr>
            <a:r>
              <a:rPr lang="en-US" sz="3399">
                <a:solidFill>
                  <a:srgbClr val="FFFFFF"/>
                </a:solidFill>
                <a:latin typeface="Be Vietnam"/>
                <a:ea typeface="Be Vietnam"/>
                <a:cs typeface="Be Vietnam"/>
                <a:sym typeface="Be Vietnam"/>
              </a:rPr>
              <a:t>            Désiré Sylla</a:t>
            </a:r>
          </a:p>
          <a:p>
            <a:pPr algn="ctr">
              <a:lnSpc>
                <a:spcPts val="4759"/>
              </a:lnSpc>
            </a:pPr>
            <a:r>
              <a:rPr lang="en-US" sz="3399">
                <a:solidFill>
                  <a:srgbClr val="FFFFFF"/>
                </a:solidFill>
                <a:latin typeface="Be Vietnam"/>
                <a:ea typeface="Be Vietnam"/>
                <a:cs typeface="Be Vietnam"/>
                <a:sym typeface="Be Vietnam"/>
              </a:rPr>
              <a:t>             Lazare Koffi</a:t>
            </a:r>
          </a:p>
          <a:p>
            <a:pPr algn="ctr">
              <a:lnSpc>
                <a:spcPts val="4759"/>
              </a:lnSpc>
              <a:spcBef>
                <a:spcPct val="0"/>
              </a:spcBef>
            </a:pPr>
            <a:r>
              <a:rPr lang="en-US" sz="3399">
                <a:solidFill>
                  <a:srgbClr val="FFFFFF"/>
                </a:solidFill>
                <a:latin typeface="Be Vietnam"/>
                <a:ea typeface="Be Vietnam"/>
                <a:cs typeface="Be Vietnam"/>
                <a:sym typeface="Be Vietnam"/>
              </a:rPr>
              <a:t>               Salma Fakhri</a:t>
            </a:r>
          </a:p>
        </p:txBody>
      </p:sp>
      <p:sp>
        <p:nvSpPr>
          <p:cNvPr name="TextBox 17" id="17"/>
          <p:cNvSpPr txBox="true"/>
          <p:nvPr/>
        </p:nvSpPr>
        <p:spPr>
          <a:xfrm rot="0">
            <a:off x="-39975" y="7312437"/>
            <a:ext cx="9183975" cy="101219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Canva Sans"/>
                <a:ea typeface="Canva Sans"/>
                <a:cs typeface="Canva Sans"/>
                <a:sym typeface="Canva Sans"/>
              </a:rPr>
              <a:t>Une solution intelligente et accessible pour un confort thermique durable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E862F"/>
        </a:solidFill>
      </p:bgPr>
    </p:bg>
    <p:spTree>
      <p:nvGrpSpPr>
        <p:cNvPr id="1" name=""/>
        <p:cNvGrpSpPr/>
        <p:nvPr/>
      </p:nvGrpSpPr>
      <p:grpSpPr>
        <a:xfrm>
          <a:off x="0" y="0"/>
          <a:ext cx="0" cy="0"/>
          <a:chOff x="0" y="0"/>
          <a:chExt cx="0" cy="0"/>
        </a:xfrm>
      </p:grpSpPr>
      <p:grpSp>
        <p:nvGrpSpPr>
          <p:cNvPr name="Group 2" id="2"/>
          <p:cNvGrpSpPr/>
          <p:nvPr/>
        </p:nvGrpSpPr>
        <p:grpSpPr>
          <a:xfrm rot="0">
            <a:off x="-378016" y="243649"/>
            <a:ext cx="19044031" cy="9522016"/>
            <a:chOff x="0" y="0"/>
            <a:chExt cx="25392042" cy="12696021"/>
          </a:xfrm>
        </p:grpSpPr>
        <p:sp>
          <p:nvSpPr>
            <p:cNvPr name="Freeform 3" id="3"/>
            <p:cNvSpPr/>
            <p:nvPr/>
          </p:nvSpPr>
          <p:spPr>
            <a:xfrm flipH="false" flipV="false" rot="0">
              <a:off x="0"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696021"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22609" y="4211144"/>
            <a:ext cx="18888624" cy="5724370"/>
            <a:chOff x="0" y="0"/>
            <a:chExt cx="4974782" cy="1507653"/>
          </a:xfrm>
        </p:grpSpPr>
        <p:sp>
          <p:nvSpPr>
            <p:cNvPr name="Freeform 6" id="6"/>
            <p:cNvSpPr/>
            <p:nvPr/>
          </p:nvSpPr>
          <p:spPr>
            <a:xfrm flipH="false" flipV="false" rot="0">
              <a:off x="0" y="0"/>
              <a:ext cx="4974782" cy="1507653"/>
            </a:xfrm>
            <a:custGeom>
              <a:avLst/>
              <a:gdLst/>
              <a:ahLst/>
              <a:cxnLst/>
              <a:rect r="r" b="b" t="t" l="l"/>
              <a:pathLst>
                <a:path h="1507653" w="4974782">
                  <a:moveTo>
                    <a:pt x="0" y="0"/>
                  </a:moveTo>
                  <a:lnTo>
                    <a:pt x="4974782" y="0"/>
                  </a:lnTo>
                  <a:lnTo>
                    <a:pt x="4974782" y="1507653"/>
                  </a:lnTo>
                  <a:lnTo>
                    <a:pt x="0" y="1507653"/>
                  </a:lnTo>
                  <a:close/>
                </a:path>
              </a:pathLst>
            </a:custGeom>
            <a:solidFill>
              <a:srgbClr val="FFFFFF"/>
            </a:solidFill>
          </p:spPr>
        </p:sp>
        <p:sp>
          <p:nvSpPr>
            <p:cNvPr name="TextBox 7" id="7"/>
            <p:cNvSpPr txBox="true"/>
            <p:nvPr/>
          </p:nvSpPr>
          <p:spPr>
            <a:xfrm>
              <a:off x="0" y="-38100"/>
              <a:ext cx="4974782" cy="154575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9925823">
            <a:off x="9806982" y="-987398"/>
            <a:ext cx="3297274" cy="3786015"/>
          </a:xfrm>
          <a:custGeom>
            <a:avLst/>
            <a:gdLst/>
            <a:ahLst/>
            <a:cxnLst/>
            <a:rect r="r" b="b" t="t" l="l"/>
            <a:pathLst>
              <a:path h="3786015" w="3297274">
                <a:moveTo>
                  <a:pt x="0" y="0"/>
                </a:moveTo>
                <a:lnTo>
                  <a:pt x="3297274" y="0"/>
                </a:lnTo>
                <a:lnTo>
                  <a:pt x="3297274" y="3786015"/>
                </a:lnTo>
                <a:lnTo>
                  <a:pt x="0" y="3786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80925" y="711505"/>
            <a:ext cx="7230222" cy="2261088"/>
          </a:xfrm>
          <a:custGeom>
            <a:avLst/>
            <a:gdLst/>
            <a:ahLst/>
            <a:cxnLst/>
            <a:rect r="r" b="b" t="t" l="l"/>
            <a:pathLst>
              <a:path h="2261088" w="7230222">
                <a:moveTo>
                  <a:pt x="0" y="0"/>
                </a:moveTo>
                <a:lnTo>
                  <a:pt x="7230222" y="0"/>
                </a:lnTo>
                <a:lnTo>
                  <a:pt x="7230222" y="2261087"/>
                </a:lnTo>
                <a:lnTo>
                  <a:pt x="0" y="22610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025167">
            <a:off x="15912540" y="-812432"/>
            <a:ext cx="4533876" cy="6218533"/>
          </a:xfrm>
          <a:custGeom>
            <a:avLst/>
            <a:gdLst/>
            <a:ahLst/>
            <a:cxnLst/>
            <a:rect r="r" b="b" t="t" l="l"/>
            <a:pathLst>
              <a:path h="6218533" w="4533876">
                <a:moveTo>
                  <a:pt x="0" y="0"/>
                </a:moveTo>
                <a:lnTo>
                  <a:pt x="4533876" y="0"/>
                </a:lnTo>
                <a:lnTo>
                  <a:pt x="4533876" y="6218533"/>
                </a:lnTo>
                <a:lnTo>
                  <a:pt x="0" y="62185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350698" y="490897"/>
            <a:ext cx="7022204" cy="8396113"/>
          </a:xfrm>
          <a:custGeom>
            <a:avLst/>
            <a:gdLst/>
            <a:ahLst/>
            <a:cxnLst/>
            <a:rect r="r" b="b" t="t" l="l"/>
            <a:pathLst>
              <a:path h="8396113" w="7022204">
                <a:moveTo>
                  <a:pt x="0" y="0"/>
                </a:moveTo>
                <a:lnTo>
                  <a:pt x="7022204" y="0"/>
                </a:lnTo>
                <a:lnTo>
                  <a:pt x="7022204" y="8396113"/>
                </a:lnTo>
                <a:lnTo>
                  <a:pt x="0" y="83961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3898228" y="7143394"/>
            <a:ext cx="5782553" cy="3143606"/>
          </a:xfrm>
          <a:custGeom>
            <a:avLst/>
            <a:gdLst/>
            <a:ahLst/>
            <a:cxnLst/>
            <a:rect r="r" b="b" t="t" l="l"/>
            <a:pathLst>
              <a:path h="3143606" w="5782553">
                <a:moveTo>
                  <a:pt x="0" y="0"/>
                </a:moveTo>
                <a:lnTo>
                  <a:pt x="5782553" y="0"/>
                </a:lnTo>
                <a:lnTo>
                  <a:pt x="5782553" y="3143606"/>
                </a:lnTo>
                <a:lnTo>
                  <a:pt x="0" y="31436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4111144" y="-215352"/>
            <a:ext cx="2678361" cy="4114800"/>
          </a:xfrm>
          <a:custGeom>
            <a:avLst/>
            <a:gdLst/>
            <a:ahLst/>
            <a:cxnLst/>
            <a:rect r="r" b="b" t="t" l="l"/>
            <a:pathLst>
              <a:path h="4114800" w="2678361">
                <a:moveTo>
                  <a:pt x="0" y="0"/>
                </a:moveTo>
                <a:lnTo>
                  <a:pt x="2678361" y="0"/>
                </a:lnTo>
                <a:lnTo>
                  <a:pt x="267836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4" id="14"/>
          <p:cNvSpPr txBox="true"/>
          <p:nvPr/>
        </p:nvSpPr>
        <p:spPr>
          <a:xfrm rot="0">
            <a:off x="13721" y="6944545"/>
            <a:ext cx="6139926" cy="109982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000000"/>
                </a:solidFill>
                <a:latin typeface="Be Vietnam Ultra-Bold"/>
                <a:ea typeface="Be Vietnam Ultra-Bold"/>
                <a:cs typeface="Be Vietnam Ultra-Bold"/>
                <a:sym typeface="Be Vietnam Ultra-Bold"/>
              </a:rPr>
              <a:t>4. Prévisions Financières</a:t>
            </a:r>
          </a:p>
          <a:p>
            <a:pPr algn="l">
              <a:lnSpc>
                <a:spcPts val="4480"/>
              </a:lnSpc>
            </a:pPr>
          </a:p>
        </p:txBody>
      </p:sp>
      <p:sp>
        <p:nvSpPr>
          <p:cNvPr name="TextBox 15" id="15"/>
          <p:cNvSpPr txBox="true"/>
          <p:nvPr/>
        </p:nvSpPr>
        <p:spPr>
          <a:xfrm rot="0">
            <a:off x="0" y="4565015"/>
            <a:ext cx="12199356" cy="109982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000000"/>
                </a:solidFill>
                <a:latin typeface="Be Vietnam Ultra-Bold"/>
                <a:ea typeface="Be Vietnam Ultra-Bold"/>
                <a:cs typeface="Be Vietnam Ultra-Bold"/>
                <a:sym typeface="Be Vietnam Ultra-Bold"/>
              </a:rPr>
              <a:t>1. Développement du MVP (Minimum Viable Product)</a:t>
            </a:r>
          </a:p>
          <a:p>
            <a:pPr algn="l">
              <a:lnSpc>
                <a:spcPts val="4480"/>
              </a:lnSpc>
            </a:pPr>
          </a:p>
        </p:txBody>
      </p:sp>
      <p:sp>
        <p:nvSpPr>
          <p:cNvPr name="TextBox 16" id="16"/>
          <p:cNvSpPr txBox="true"/>
          <p:nvPr/>
        </p:nvSpPr>
        <p:spPr>
          <a:xfrm rot="0">
            <a:off x="13721" y="5356432"/>
            <a:ext cx="9845877" cy="109982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000000"/>
                </a:solidFill>
                <a:latin typeface="Be Vietnam Ultra-Bold"/>
                <a:ea typeface="Be Vietnam Ultra-Bold"/>
                <a:cs typeface="Be Vietnam Ultra-Bold"/>
                <a:sym typeface="Be Vietnam Ultra-Bold"/>
              </a:rPr>
              <a:t>2. Roadmap de Développement Commercial</a:t>
            </a:r>
          </a:p>
          <a:p>
            <a:pPr algn="l">
              <a:lnSpc>
                <a:spcPts val="4480"/>
              </a:lnSpc>
            </a:pPr>
          </a:p>
        </p:txBody>
      </p:sp>
      <p:sp>
        <p:nvSpPr>
          <p:cNvPr name="TextBox 17" id="17"/>
          <p:cNvSpPr txBox="true"/>
          <p:nvPr/>
        </p:nvSpPr>
        <p:spPr>
          <a:xfrm rot="0">
            <a:off x="0" y="6132894"/>
            <a:ext cx="9568961" cy="109982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000000"/>
                </a:solidFill>
                <a:latin typeface="Be Vietnam Ultra-Bold"/>
                <a:ea typeface="Be Vietnam Ultra-Bold"/>
                <a:cs typeface="Be Vietnam Ultra-Bold"/>
                <a:sym typeface="Be Vietnam Ultra-Bold"/>
              </a:rPr>
              <a:t>3. Roadmap de Développement Technique</a:t>
            </a:r>
          </a:p>
          <a:p>
            <a:pPr algn="l">
              <a:lnSpc>
                <a:spcPts val="4480"/>
              </a:lnSpc>
            </a:pPr>
          </a:p>
        </p:txBody>
      </p:sp>
      <p:sp>
        <p:nvSpPr>
          <p:cNvPr name="TextBox 18" id="18"/>
          <p:cNvSpPr txBox="true"/>
          <p:nvPr/>
        </p:nvSpPr>
        <p:spPr>
          <a:xfrm rot="0">
            <a:off x="28876" y="7746867"/>
            <a:ext cx="7164183" cy="537845"/>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000000"/>
                </a:solidFill>
                <a:latin typeface="Be Vietnam Ultra-Bold"/>
                <a:ea typeface="Be Vietnam Ultra-Bold"/>
                <a:cs typeface="Be Vietnam Ultra-Bold"/>
                <a:sym typeface="Be Vietnam Ultra-Bold"/>
              </a:rPr>
              <a:t>5. Questionnaire de Validation</a:t>
            </a:r>
          </a:p>
        </p:txBody>
      </p:sp>
      <p:sp>
        <p:nvSpPr>
          <p:cNvPr name="TextBox 19" id="19"/>
          <p:cNvSpPr txBox="true"/>
          <p:nvPr/>
        </p:nvSpPr>
        <p:spPr>
          <a:xfrm rot="0">
            <a:off x="28876" y="8474653"/>
            <a:ext cx="6919252" cy="109982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000000"/>
                </a:solidFill>
                <a:latin typeface="Be Vietnam Ultra-Bold"/>
                <a:ea typeface="Be Vietnam Ultra-Bold"/>
                <a:cs typeface="Be Vietnam Ultra-Bold"/>
                <a:sym typeface="Be Vietnam Ultra-Bold"/>
              </a:rPr>
              <a:t>6. Résultats Attendus</a:t>
            </a:r>
          </a:p>
          <a:p>
            <a:pPr algn="l">
              <a:lnSpc>
                <a:spcPts val="4480"/>
              </a:lnSpc>
            </a:pPr>
          </a:p>
        </p:txBody>
      </p:sp>
      <p:sp>
        <p:nvSpPr>
          <p:cNvPr name="TextBox 20" id="20"/>
          <p:cNvSpPr txBox="true"/>
          <p:nvPr/>
        </p:nvSpPr>
        <p:spPr>
          <a:xfrm rot="0">
            <a:off x="580925" y="1219200"/>
            <a:ext cx="7815918" cy="1376665"/>
          </a:xfrm>
          <a:prstGeom prst="rect">
            <a:avLst/>
          </a:prstGeom>
        </p:spPr>
        <p:txBody>
          <a:bodyPr anchor="t" rtlCol="false" tIns="0" lIns="0" bIns="0" rIns="0">
            <a:spAutoFit/>
          </a:bodyPr>
          <a:lstStyle/>
          <a:p>
            <a:pPr algn="l">
              <a:lnSpc>
                <a:spcPts val="10344"/>
              </a:lnSpc>
            </a:pPr>
            <a:r>
              <a:rPr lang="en-US" sz="10344" b="true">
                <a:solidFill>
                  <a:srgbClr val="FFFFFF"/>
                </a:solidFill>
                <a:latin typeface="Neue Machina Ultra-Bold"/>
                <a:ea typeface="Neue Machina Ultra-Bold"/>
                <a:cs typeface="Neue Machina Ultra-Bold"/>
                <a:sym typeface="Neue Machina Ultra-Bold"/>
              </a:rPr>
              <a:t>Sommaire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4D9"/>
        </a:solidFill>
      </p:bgPr>
    </p:bg>
    <p:spTree>
      <p:nvGrpSpPr>
        <p:cNvPr id="1" name=""/>
        <p:cNvGrpSpPr/>
        <p:nvPr/>
      </p:nvGrpSpPr>
      <p:grpSpPr>
        <a:xfrm>
          <a:off x="0" y="0"/>
          <a:ext cx="0" cy="0"/>
          <a:chOff x="0" y="0"/>
          <a:chExt cx="0" cy="0"/>
        </a:xfrm>
      </p:grpSpPr>
      <p:grpSp>
        <p:nvGrpSpPr>
          <p:cNvPr name="Group 2" id="2"/>
          <p:cNvGrpSpPr/>
          <p:nvPr/>
        </p:nvGrpSpPr>
        <p:grpSpPr>
          <a:xfrm rot="0">
            <a:off x="-233309" y="1057624"/>
            <a:ext cx="17725918" cy="1297344"/>
            <a:chOff x="0" y="0"/>
            <a:chExt cx="4668555" cy="341687"/>
          </a:xfrm>
        </p:grpSpPr>
        <p:sp>
          <p:nvSpPr>
            <p:cNvPr name="Freeform 3" id="3"/>
            <p:cNvSpPr/>
            <p:nvPr/>
          </p:nvSpPr>
          <p:spPr>
            <a:xfrm flipH="false" flipV="false" rot="0">
              <a:off x="0" y="0"/>
              <a:ext cx="4668555" cy="341687"/>
            </a:xfrm>
            <a:custGeom>
              <a:avLst/>
              <a:gdLst/>
              <a:ahLst/>
              <a:cxnLst/>
              <a:rect r="r" b="b" t="t" l="l"/>
              <a:pathLst>
                <a:path h="341687" w="4668555">
                  <a:moveTo>
                    <a:pt x="43676" y="0"/>
                  </a:moveTo>
                  <a:lnTo>
                    <a:pt x="4624879" y="0"/>
                  </a:lnTo>
                  <a:cubicBezTo>
                    <a:pt x="4636462" y="0"/>
                    <a:pt x="4647571" y="4602"/>
                    <a:pt x="4655762" y="12792"/>
                  </a:cubicBezTo>
                  <a:cubicBezTo>
                    <a:pt x="4663953" y="20983"/>
                    <a:pt x="4668555" y="32092"/>
                    <a:pt x="4668555" y="43676"/>
                  </a:cubicBezTo>
                  <a:lnTo>
                    <a:pt x="4668555" y="298012"/>
                  </a:lnTo>
                  <a:cubicBezTo>
                    <a:pt x="4668555" y="309595"/>
                    <a:pt x="4663953" y="320704"/>
                    <a:pt x="4655762" y="328895"/>
                  </a:cubicBezTo>
                  <a:cubicBezTo>
                    <a:pt x="4647571" y="337086"/>
                    <a:pt x="4636462" y="341687"/>
                    <a:pt x="4624879" y="341687"/>
                  </a:cubicBezTo>
                  <a:lnTo>
                    <a:pt x="43676" y="341687"/>
                  </a:lnTo>
                  <a:cubicBezTo>
                    <a:pt x="32092" y="341687"/>
                    <a:pt x="20983" y="337086"/>
                    <a:pt x="12792" y="328895"/>
                  </a:cubicBezTo>
                  <a:cubicBezTo>
                    <a:pt x="4602" y="320704"/>
                    <a:pt x="0" y="309595"/>
                    <a:pt x="0" y="298012"/>
                  </a:cubicBezTo>
                  <a:lnTo>
                    <a:pt x="0" y="43676"/>
                  </a:lnTo>
                  <a:cubicBezTo>
                    <a:pt x="0" y="32092"/>
                    <a:pt x="4602" y="20983"/>
                    <a:pt x="12792" y="12792"/>
                  </a:cubicBezTo>
                  <a:cubicBezTo>
                    <a:pt x="20983" y="4602"/>
                    <a:pt x="32092" y="0"/>
                    <a:pt x="43676" y="0"/>
                  </a:cubicBezTo>
                  <a:close/>
                </a:path>
              </a:pathLst>
            </a:custGeom>
            <a:solidFill>
              <a:srgbClr val="FFFFFF"/>
            </a:solidFill>
          </p:spPr>
        </p:sp>
        <p:sp>
          <p:nvSpPr>
            <p:cNvPr name="TextBox 4" id="4"/>
            <p:cNvSpPr txBox="true"/>
            <p:nvPr/>
          </p:nvSpPr>
          <p:spPr>
            <a:xfrm>
              <a:off x="0" y="-38100"/>
              <a:ext cx="4668555" cy="37978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812053" y="382492"/>
            <a:ext cx="9522016" cy="9522016"/>
          </a:xfrm>
          <a:custGeom>
            <a:avLst/>
            <a:gdLst/>
            <a:ahLst/>
            <a:cxnLst/>
            <a:rect r="r" b="b" t="t" l="l"/>
            <a:pathLst>
              <a:path h="9522016" w="9522016">
                <a:moveTo>
                  <a:pt x="0" y="0"/>
                </a:moveTo>
                <a:lnTo>
                  <a:pt x="9522015" y="0"/>
                </a:lnTo>
                <a:lnTo>
                  <a:pt x="9522015" y="9522016"/>
                </a:lnTo>
                <a:lnTo>
                  <a:pt x="0" y="9522016"/>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575549">
            <a:off x="11703272" y="7404295"/>
            <a:ext cx="6121574" cy="5765410"/>
          </a:xfrm>
          <a:custGeom>
            <a:avLst/>
            <a:gdLst/>
            <a:ahLst/>
            <a:cxnLst/>
            <a:rect r="r" b="b" t="t" l="l"/>
            <a:pathLst>
              <a:path h="5765410" w="6121574">
                <a:moveTo>
                  <a:pt x="0" y="0"/>
                </a:moveTo>
                <a:lnTo>
                  <a:pt x="6121575" y="0"/>
                </a:lnTo>
                <a:lnTo>
                  <a:pt x="6121575" y="5765410"/>
                </a:lnTo>
                <a:lnTo>
                  <a:pt x="0" y="5765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361838">
            <a:off x="14189975" y="7284987"/>
            <a:ext cx="7350696" cy="5239042"/>
          </a:xfrm>
          <a:custGeom>
            <a:avLst/>
            <a:gdLst/>
            <a:ahLst/>
            <a:cxnLst/>
            <a:rect r="r" b="b" t="t" l="l"/>
            <a:pathLst>
              <a:path h="5239042" w="7350696">
                <a:moveTo>
                  <a:pt x="0" y="0"/>
                </a:moveTo>
                <a:lnTo>
                  <a:pt x="7350697" y="0"/>
                </a:lnTo>
                <a:lnTo>
                  <a:pt x="7350697" y="5239042"/>
                </a:lnTo>
                <a:lnTo>
                  <a:pt x="0" y="52390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85331" y="7392465"/>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1892935"/>
            <a:ext cx="15449487" cy="718121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010113"/>
                </a:solidFill>
                <a:latin typeface="Canva Sans"/>
                <a:ea typeface="Canva Sans"/>
                <a:cs typeface="Canva Sans"/>
                <a:sym typeface="Canva Sans"/>
              </a:rPr>
              <a:t>Le MVP doit inclure des fonctionnalités essentielles pour répondre aux besoins d'un public ciblé intéressé par un confort thermique éco-responsable. Ces fonctionnalités incluent le contrôle intelligent de la température, le suivi de la consommation énergétique et un mode éco-responsable. Le prototypage avancé se fait via des outils comme Figma et Canva, et des tests utilisateurs permettent d’améliorer l’expérience. L’intégration technique se base sur des technologies comme IoT et des plateformes mobiles, avec des défis liés à la compatibilité des appareils et à la sécurité des données. Le MVP sera testé par des tests fonctionnels et techniques pour mesurer sa performance.</a:t>
            </a:r>
          </a:p>
          <a:p>
            <a:pPr algn="ctr">
              <a:lnSpc>
                <a:spcPts val="4759"/>
              </a:lnSpc>
              <a:spcBef>
                <a:spcPct val="0"/>
              </a:spcBef>
            </a:pPr>
          </a:p>
        </p:txBody>
      </p:sp>
      <p:sp>
        <p:nvSpPr>
          <p:cNvPr name="TextBox 10" id="10"/>
          <p:cNvSpPr txBox="true"/>
          <p:nvPr/>
        </p:nvSpPr>
        <p:spPr>
          <a:xfrm rot="0">
            <a:off x="-233309" y="1321188"/>
            <a:ext cx="17259300" cy="1953260"/>
          </a:xfrm>
          <a:prstGeom prst="rect">
            <a:avLst/>
          </a:prstGeom>
        </p:spPr>
        <p:txBody>
          <a:bodyPr anchor="t" rtlCol="false" tIns="0" lIns="0" bIns="0" rIns="0">
            <a:spAutoFit/>
          </a:bodyPr>
          <a:lstStyle/>
          <a:p>
            <a:pPr algn="ctr">
              <a:lnSpc>
                <a:spcPts val="7840"/>
              </a:lnSpc>
            </a:pPr>
            <a:r>
              <a:rPr lang="en-US" sz="5600" b="true">
                <a:solidFill>
                  <a:srgbClr val="000000"/>
                </a:solidFill>
                <a:latin typeface="Neue Machina Ultra-Bold"/>
                <a:ea typeface="Neue Machina Ultra-Bold"/>
                <a:cs typeface="Neue Machina Ultra-Bold"/>
                <a:sym typeface="Neue Machina Ultra-Bold"/>
              </a:rPr>
              <a:t>2. Roadmap de Développement Commercial</a:t>
            </a:r>
          </a:p>
          <a:p>
            <a:pPr algn="ctr">
              <a:lnSpc>
                <a:spcPts val="784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8E11"/>
        </a:solidFill>
      </p:bgPr>
    </p:bg>
    <p:spTree>
      <p:nvGrpSpPr>
        <p:cNvPr id="1" name=""/>
        <p:cNvGrpSpPr/>
        <p:nvPr/>
      </p:nvGrpSpPr>
      <p:grpSpPr>
        <a:xfrm>
          <a:off x="0" y="0"/>
          <a:ext cx="0" cy="0"/>
          <a:chOff x="0" y="0"/>
          <a:chExt cx="0" cy="0"/>
        </a:xfrm>
      </p:grpSpPr>
      <p:grpSp>
        <p:nvGrpSpPr>
          <p:cNvPr name="Group 2" id="2"/>
          <p:cNvGrpSpPr/>
          <p:nvPr/>
        </p:nvGrpSpPr>
        <p:grpSpPr>
          <a:xfrm rot="0">
            <a:off x="-378016" y="382492"/>
            <a:ext cx="19044031" cy="9522016"/>
            <a:chOff x="0" y="0"/>
            <a:chExt cx="25392042" cy="12696021"/>
          </a:xfrm>
        </p:grpSpPr>
        <p:sp>
          <p:nvSpPr>
            <p:cNvPr name="Freeform 3" id="3"/>
            <p:cNvSpPr/>
            <p:nvPr/>
          </p:nvSpPr>
          <p:spPr>
            <a:xfrm flipH="false" flipV="false" rot="0">
              <a:off x="0"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696021"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300312" y="9633915"/>
            <a:ext cx="18888624" cy="4343849"/>
            <a:chOff x="0" y="0"/>
            <a:chExt cx="4974782" cy="1144059"/>
          </a:xfrm>
        </p:grpSpPr>
        <p:sp>
          <p:nvSpPr>
            <p:cNvPr name="Freeform 6" id="6"/>
            <p:cNvSpPr/>
            <p:nvPr/>
          </p:nvSpPr>
          <p:spPr>
            <a:xfrm flipH="false" flipV="false" rot="0">
              <a:off x="0" y="0"/>
              <a:ext cx="4974782" cy="1144059"/>
            </a:xfrm>
            <a:custGeom>
              <a:avLst/>
              <a:gdLst/>
              <a:ahLst/>
              <a:cxnLst/>
              <a:rect r="r" b="b" t="t" l="l"/>
              <a:pathLst>
                <a:path h="1144059" w="4974782">
                  <a:moveTo>
                    <a:pt x="0" y="0"/>
                  </a:moveTo>
                  <a:lnTo>
                    <a:pt x="4974782" y="0"/>
                  </a:lnTo>
                  <a:lnTo>
                    <a:pt x="4974782" y="1144059"/>
                  </a:lnTo>
                  <a:lnTo>
                    <a:pt x="0" y="1144059"/>
                  </a:lnTo>
                  <a:close/>
                </a:path>
              </a:pathLst>
            </a:custGeom>
            <a:solidFill>
              <a:srgbClr val="C9E265"/>
            </a:solidFill>
          </p:spPr>
        </p:sp>
        <p:sp>
          <p:nvSpPr>
            <p:cNvPr name="TextBox 7" id="7"/>
            <p:cNvSpPr txBox="true"/>
            <p:nvPr/>
          </p:nvSpPr>
          <p:spPr>
            <a:xfrm>
              <a:off x="0" y="-38100"/>
              <a:ext cx="4974782" cy="118215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2983903" y="8564813"/>
            <a:ext cx="9312537" cy="5181157"/>
          </a:xfrm>
          <a:custGeom>
            <a:avLst/>
            <a:gdLst/>
            <a:ahLst/>
            <a:cxnLst/>
            <a:rect r="r" b="b" t="t" l="l"/>
            <a:pathLst>
              <a:path h="5181157" w="9312537">
                <a:moveTo>
                  <a:pt x="9312537" y="0"/>
                </a:moveTo>
                <a:lnTo>
                  <a:pt x="0" y="0"/>
                </a:lnTo>
                <a:lnTo>
                  <a:pt x="0" y="5181158"/>
                </a:lnTo>
                <a:lnTo>
                  <a:pt x="9312537" y="5181158"/>
                </a:lnTo>
                <a:lnTo>
                  <a:pt x="931253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948912" y="732587"/>
            <a:ext cx="3414662" cy="4718754"/>
          </a:xfrm>
          <a:custGeom>
            <a:avLst/>
            <a:gdLst/>
            <a:ahLst/>
            <a:cxnLst/>
            <a:rect r="r" b="b" t="t" l="l"/>
            <a:pathLst>
              <a:path h="4718754" w="3414662">
                <a:moveTo>
                  <a:pt x="0" y="0"/>
                </a:moveTo>
                <a:lnTo>
                  <a:pt x="3414662" y="0"/>
                </a:lnTo>
                <a:lnTo>
                  <a:pt x="3414662" y="4718754"/>
                </a:lnTo>
                <a:lnTo>
                  <a:pt x="0" y="47187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657935">
            <a:off x="10280381" y="7615685"/>
            <a:ext cx="10478248" cy="5696357"/>
          </a:xfrm>
          <a:custGeom>
            <a:avLst/>
            <a:gdLst/>
            <a:ahLst/>
            <a:cxnLst/>
            <a:rect r="r" b="b" t="t" l="l"/>
            <a:pathLst>
              <a:path h="5696357" w="10478248">
                <a:moveTo>
                  <a:pt x="0" y="0"/>
                </a:moveTo>
                <a:lnTo>
                  <a:pt x="10478248" y="0"/>
                </a:lnTo>
                <a:lnTo>
                  <a:pt x="10478248" y="5696356"/>
                </a:lnTo>
                <a:lnTo>
                  <a:pt x="0" y="56963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77167" y="422068"/>
            <a:ext cx="17725918" cy="1297344"/>
            <a:chOff x="0" y="0"/>
            <a:chExt cx="4668555" cy="341687"/>
          </a:xfrm>
        </p:grpSpPr>
        <p:sp>
          <p:nvSpPr>
            <p:cNvPr name="Freeform 12" id="12"/>
            <p:cNvSpPr/>
            <p:nvPr/>
          </p:nvSpPr>
          <p:spPr>
            <a:xfrm flipH="false" flipV="false" rot="0">
              <a:off x="0" y="0"/>
              <a:ext cx="4668555" cy="341687"/>
            </a:xfrm>
            <a:custGeom>
              <a:avLst/>
              <a:gdLst/>
              <a:ahLst/>
              <a:cxnLst/>
              <a:rect r="r" b="b" t="t" l="l"/>
              <a:pathLst>
                <a:path h="341687" w="4668555">
                  <a:moveTo>
                    <a:pt x="43676" y="0"/>
                  </a:moveTo>
                  <a:lnTo>
                    <a:pt x="4624879" y="0"/>
                  </a:lnTo>
                  <a:cubicBezTo>
                    <a:pt x="4636462" y="0"/>
                    <a:pt x="4647571" y="4602"/>
                    <a:pt x="4655762" y="12792"/>
                  </a:cubicBezTo>
                  <a:cubicBezTo>
                    <a:pt x="4663953" y="20983"/>
                    <a:pt x="4668555" y="32092"/>
                    <a:pt x="4668555" y="43676"/>
                  </a:cubicBezTo>
                  <a:lnTo>
                    <a:pt x="4668555" y="298012"/>
                  </a:lnTo>
                  <a:cubicBezTo>
                    <a:pt x="4668555" y="309595"/>
                    <a:pt x="4663953" y="320704"/>
                    <a:pt x="4655762" y="328895"/>
                  </a:cubicBezTo>
                  <a:cubicBezTo>
                    <a:pt x="4647571" y="337086"/>
                    <a:pt x="4636462" y="341687"/>
                    <a:pt x="4624879" y="341687"/>
                  </a:cubicBezTo>
                  <a:lnTo>
                    <a:pt x="43676" y="341687"/>
                  </a:lnTo>
                  <a:cubicBezTo>
                    <a:pt x="32092" y="341687"/>
                    <a:pt x="20983" y="337086"/>
                    <a:pt x="12792" y="328895"/>
                  </a:cubicBezTo>
                  <a:cubicBezTo>
                    <a:pt x="4602" y="320704"/>
                    <a:pt x="0" y="309595"/>
                    <a:pt x="0" y="298012"/>
                  </a:cubicBezTo>
                  <a:lnTo>
                    <a:pt x="0" y="43676"/>
                  </a:lnTo>
                  <a:cubicBezTo>
                    <a:pt x="0" y="32092"/>
                    <a:pt x="4602" y="20983"/>
                    <a:pt x="12792" y="12792"/>
                  </a:cubicBezTo>
                  <a:cubicBezTo>
                    <a:pt x="20983" y="4602"/>
                    <a:pt x="32092" y="0"/>
                    <a:pt x="43676" y="0"/>
                  </a:cubicBezTo>
                  <a:close/>
                </a:path>
              </a:pathLst>
            </a:custGeom>
            <a:solidFill>
              <a:srgbClr val="FFFFFF"/>
            </a:solidFill>
          </p:spPr>
        </p:sp>
        <p:sp>
          <p:nvSpPr>
            <p:cNvPr name="TextBox 13" id="13"/>
            <p:cNvSpPr txBox="true"/>
            <p:nvPr/>
          </p:nvSpPr>
          <p:spPr>
            <a:xfrm>
              <a:off x="0" y="-38100"/>
              <a:ext cx="4668555" cy="379787"/>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12284" y="618287"/>
            <a:ext cx="16947016" cy="1953260"/>
          </a:xfrm>
          <a:prstGeom prst="rect">
            <a:avLst/>
          </a:prstGeom>
        </p:spPr>
        <p:txBody>
          <a:bodyPr anchor="t" rtlCol="false" tIns="0" lIns="0" bIns="0" rIns="0">
            <a:spAutoFit/>
          </a:bodyPr>
          <a:lstStyle/>
          <a:p>
            <a:pPr algn="l">
              <a:lnSpc>
                <a:spcPts val="7840"/>
              </a:lnSpc>
            </a:pPr>
            <a:r>
              <a:rPr lang="en-US" sz="5600" b="true">
                <a:solidFill>
                  <a:srgbClr val="000000"/>
                </a:solidFill>
                <a:latin typeface="Neue Machina Ultra-Bold"/>
                <a:ea typeface="Neue Machina Ultra-Bold"/>
                <a:cs typeface="Neue Machina Ultra-Bold"/>
                <a:sym typeface="Neue Machina Ultra-Bold"/>
              </a:rPr>
              <a:t>3. Roadmap de Développement Technique</a:t>
            </a:r>
          </a:p>
          <a:p>
            <a:pPr algn="l">
              <a:lnSpc>
                <a:spcPts val="7840"/>
              </a:lnSpc>
              <a:spcBef>
                <a:spcPct val="0"/>
              </a:spcBef>
            </a:pPr>
          </a:p>
        </p:txBody>
      </p:sp>
      <p:sp>
        <p:nvSpPr>
          <p:cNvPr name="TextBox 15" id="15"/>
          <p:cNvSpPr txBox="true"/>
          <p:nvPr/>
        </p:nvSpPr>
        <p:spPr>
          <a:xfrm rot="0">
            <a:off x="178685" y="2119462"/>
            <a:ext cx="16409721" cy="5981401"/>
          </a:xfrm>
          <a:prstGeom prst="rect">
            <a:avLst/>
          </a:prstGeom>
        </p:spPr>
        <p:txBody>
          <a:bodyPr anchor="t" rtlCol="false" tIns="0" lIns="0" bIns="0" rIns="0">
            <a:spAutoFit/>
          </a:bodyPr>
          <a:lstStyle/>
          <a:p>
            <a:pPr algn="l">
              <a:lnSpc>
                <a:spcPts val="4741"/>
              </a:lnSpc>
              <a:spcBef>
                <a:spcPct val="0"/>
              </a:spcBef>
            </a:pPr>
            <a:r>
              <a:rPr lang="en-US" sz="3386">
                <a:solidFill>
                  <a:srgbClr val="000000"/>
                </a:solidFill>
                <a:latin typeface="Be Vietnam"/>
                <a:ea typeface="Be Vietnam"/>
                <a:cs typeface="Be Vietnam"/>
                <a:sym typeface="Be Vietnam"/>
              </a:rPr>
              <a:t>L’architecture technique se compose du back-end (serveurs cloud), du front-end (application mobile/web), et des API pour intégrer les données énergétiques et IoT. Cette architecture doit être scalable pour gérer la croissance future. Le développement se déroule en plusieurs étapes : conception et prototypage (Mois 1-3), développement et tests internes (Mois 4-6), tests utilisateurs et lancement (Mois 7-9), et suivi après lancement (Mois 10-12). Les tests techniques incluent des tests unitaires, d’intégration, de charge et de sécurité pour garantir la qualité du produit. Le plan de maintenance prévoit des mises à jour régulières et un support technique pour résoudre rapidement les problèmes.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CF0B"/>
        </a:solidFill>
      </p:bgPr>
    </p:bg>
    <p:spTree>
      <p:nvGrpSpPr>
        <p:cNvPr id="1" name=""/>
        <p:cNvGrpSpPr/>
        <p:nvPr/>
      </p:nvGrpSpPr>
      <p:grpSpPr>
        <a:xfrm>
          <a:off x="0" y="0"/>
          <a:ext cx="0" cy="0"/>
          <a:chOff x="0" y="0"/>
          <a:chExt cx="0" cy="0"/>
        </a:xfrm>
      </p:grpSpPr>
      <p:grpSp>
        <p:nvGrpSpPr>
          <p:cNvPr name="Group 2" id="2"/>
          <p:cNvGrpSpPr/>
          <p:nvPr/>
        </p:nvGrpSpPr>
        <p:grpSpPr>
          <a:xfrm rot="0">
            <a:off x="-378016" y="382492"/>
            <a:ext cx="19044031" cy="9522016"/>
            <a:chOff x="0" y="0"/>
            <a:chExt cx="25392042" cy="12696021"/>
          </a:xfrm>
        </p:grpSpPr>
        <p:sp>
          <p:nvSpPr>
            <p:cNvPr name="Freeform 3" id="3"/>
            <p:cNvSpPr/>
            <p:nvPr/>
          </p:nvSpPr>
          <p:spPr>
            <a:xfrm flipH="false" flipV="false" rot="0">
              <a:off x="0"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696021"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3040662" y="0"/>
            <a:ext cx="13716000" cy="10287000"/>
            <a:chOff x="0" y="0"/>
            <a:chExt cx="812800" cy="609600"/>
          </a:xfrm>
        </p:grpSpPr>
        <p:sp>
          <p:nvSpPr>
            <p:cNvPr name="Freeform 6" id="6"/>
            <p:cNvSpPr/>
            <p:nvPr/>
          </p:nvSpPr>
          <p:spPr>
            <a:xfrm flipH="false" flipV="false" rot="0">
              <a:off x="0" y="0"/>
              <a:ext cx="812800" cy="609600"/>
            </a:xfrm>
            <a:custGeom>
              <a:avLst/>
              <a:gdLst/>
              <a:ahLst/>
              <a:cxnLst/>
              <a:rect r="r" b="b" t="t" l="l"/>
              <a:pathLst>
                <a:path h="609600" w="812800">
                  <a:moveTo>
                    <a:pt x="203200" y="0"/>
                  </a:moveTo>
                  <a:lnTo>
                    <a:pt x="609600" y="0"/>
                  </a:lnTo>
                  <a:lnTo>
                    <a:pt x="812800" y="609600"/>
                  </a:lnTo>
                  <a:lnTo>
                    <a:pt x="0" y="609600"/>
                  </a:lnTo>
                  <a:lnTo>
                    <a:pt x="203200" y="0"/>
                  </a:lnTo>
                  <a:close/>
                </a:path>
              </a:pathLst>
            </a:custGeom>
            <a:solidFill>
              <a:srgbClr val="C9E265"/>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824731">
            <a:off x="5776853" y="8583621"/>
            <a:ext cx="5335118" cy="6151604"/>
          </a:xfrm>
          <a:custGeom>
            <a:avLst/>
            <a:gdLst/>
            <a:ahLst/>
            <a:cxnLst/>
            <a:rect r="r" b="b" t="t" l="l"/>
            <a:pathLst>
              <a:path h="6151604" w="5335118">
                <a:moveTo>
                  <a:pt x="0" y="0"/>
                </a:moveTo>
                <a:lnTo>
                  <a:pt x="5335118" y="0"/>
                </a:lnTo>
                <a:lnTo>
                  <a:pt x="5335118" y="6151604"/>
                </a:lnTo>
                <a:lnTo>
                  <a:pt x="0" y="6151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15243">
            <a:off x="15692511" y="3285497"/>
            <a:ext cx="4746113" cy="5650135"/>
          </a:xfrm>
          <a:custGeom>
            <a:avLst/>
            <a:gdLst/>
            <a:ahLst/>
            <a:cxnLst/>
            <a:rect r="r" b="b" t="t" l="l"/>
            <a:pathLst>
              <a:path h="5650135" w="4746113">
                <a:moveTo>
                  <a:pt x="0" y="0"/>
                </a:moveTo>
                <a:lnTo>
                  <a:pt x="4746113" y="0"/>
                </a:lnTo>
                <a:lnTo>
                  <a:pt x="4746113" y="5650135"/>
                </a:lnTo>
                <a:lnTo>
                  <a:pt x="0" y="56501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9925823">
            <a:off x="12922142" y="265762"/>
            <a:ext cx="3583617" cy="4114800"/>
          </a:xfrm>
          <a:custGeom>
            <a:avLst/>
            <a:gdLst/>
            <a:ahLst/>
            <a:cxnLst/>
            <a:rect r="r" b="b" t="t" l="l"/>
            <a:pathLst>
              <a:path h="4114800" w="3583617">
                <a:moveTo>
                  <a:pt x="3583616" y="0"/>
                </a:moveTo>
                <a:lnTo>
                  <a:pt x="0" y="0"/>
                </a:lnTo>
                <a:lnTo>
                  <a:pt x="0" y="4114800"/>
                </a:lnTo>
                <a:lnTo>
                  <a:pt x="3583616" y="4114800"/>
                </a:lnTo>
                <a:lnTo>
                  <a:pt x="358361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819782" y="5770861"/>
            <a:ext cx="7350696" cy="5239042"/>
          </a:xfrm>
          <a:custGeom>
            <a:avLst/>
            <a:gdLst/>
            <a:ahLst/>
            <a:cxnLst/>
            <a:rect r="r" b="b" t="t" l="l"/>
            <a:pathLst>
              <a:path h="5239042" w="7350696">
                <a:moveTo>
                  <a:pt x="0" y="0"/>
                </a:moveTo>
                <a:lnTo>
                  <a:pt x="7350696" y="0"/>
                </a:lnTo>
                <a:lnTo>
                  <a:pt x="7350696" y="5239041"/>
                </a:lnTo>
                <a:lnTo>
                  <a:pt x="0" y="52390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false" rot="-7080742">
            <a:off x="-26896" y="7592211"/>
            <a:ext cx="4308189" cy="4057531"/>
          </a:xfrm>
          <a:custGeom>
            <a:avLst/>
            <a:gdLst/>
            <a:ahLst/>
            <a:cxnLst/>
            <a:rect r="r" b="b" t="t" l="l"/>
            <a:pathLst>
              <a:path h="4057531" w="4308189">
                <a:moveTo>
                  <a:pt x="4308189" y="0"/>
                </a:moveTo>
                <a:lnTo>
                  <a:pt x="0" y="0"/>
                </a:lnTo>
                <a:lnTo>
                  <a:pt x="0" y="4057532"/>
                </a:lnTo>
                <a:lnTo>
                  <a:pt x="4308189" y="4057532"/>
                </a:lnTo>
                <a:lnTo>
                  <a:pt x="4308189"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3" id="13"/>
          <p:cNvGrpSpPr/>
          <p:nvPr/>
        </p:nvGrpSpPr>
        <p:grpSpPr>
          <a:xfrm rot="0">
            <a:off x="35662" y="1336616"/>
            <a:ext cx="10550397" cy="1297344"/>
            <a:chOff x="0" y="0"/>
            <a:chExt cx="2778705" cy="341687"/>
          </a:xfrm>
        </p:grpSpPr>
        <p:sp>
          <p:nvSpPr>
            <p:cNvPr name="Freeform 14" id="14"/>
            <p:cNvSpPr/>
            <p:nvPr/>
          </p:nvSpPr>
          <p:spPr>
            <a:xfrm flipH="false" flipV="false" rot="0">
              <a:off x="0" y="0"/>
              <a:ext cx="2778705" cy="341687"/>
            </a:xfrm>
            <a:custGeom>
              <a:avLst/>
              <a:gdLst/>
              <a:ahLst/>
              <a:cxnLst/>
              <a:rect r="r" b="b" t="t" l="l"/>
              <a:pathLst>
                <a:path h="341687" w="2778705">
                  <a:moveTo>
                    <a:pt x="73380" y="0"/>
                  </a:moveTo>
                  <a:lnTo>
                    <a:pt x="2705325" y="0"/>
                  </a:lnTo>
                  <a:cubicBezTo>
                    <a:pt x="2745852" y="0"/>
                    <a:pt x="2778705" y="32854"/>
                    <a:pt x="2778705" y="73380"/>
                  </a:cubicBezTo>
                  <a:lnTo>
                    <a:pt x="2778705" y="268307"/>
                  </a:lnTo>
                  <a:cubicBezTo>
                    <a:pt x="2778705" y="308834"/>
                    <a:pt x="2745852" y="341687"/>
                    <a:pt x="2705325" y="341687"/>
                  </a:cubicBezTo>
                  <a:lnTo>
                    <a:pt x="73380" y="341687"/>
                  </a:lnTo>
                  <a:cubicBezTo>
                    <a:pt x="32854" y="341687"/>
                    <a:pt x="0" y="308834"/>
                    <a:pt x="0" y="268307"/>
                  </a:cubicBezTo>
                  <a:lnTo>
                    <a:pt x="0" y="73380"/>
                  </a:lnTo>
                  <a:cubicBezTo>
                    <a:pt x="0" y="32854"/>
                    <a:pt x="32854" y="0"/>
                    <a:pt x="73380" y="0"/>
                  </a:cubicBezTo>
                  <a:close/>
                </a:path>
              </a:pathLst>
            </a:custGeom>
            <a:solidFill>
              <a:srgbClr val="FFFFFF"/>
            </a:solidFill>
          </p:spPr>
        </p:sp>
        <p:sp>
          <p:nvSpPr>
            <p:cNvPr name="TextBox 15" id="15"/>
            <p:cNvSpPr txBox="true"/>
            <p:nvPr/>
          </p:nvSpPr>
          <p:spPr>
            <a:xfrm>
              <a:off x="0" y="-38100"/>
              <a:ext cx="2778705" cy="379787"/>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64537" y="1450870"/>
            <a:ext cx="10750795" cy="1953260"/>
          </a:xfrm>
          <a:prstGeom prst="rect">
            <a:avLst/>
          </a:prstGeom>
        </p:spPr>
        <p:txBody>
          <a:bodyPr anchor="t" rtlCol="false" tIns="0" lIns="0" bIns="0" rIns="0">
            <a:spAutoFit/>
          </a:bodyPr>
          <a:lstStyle/>
          <a:p>
            <a:pPr algn="ctr">
              <a:lnSpc>
                <a:spcPts val="7840"/>
              </a:lnSpc>
            </a:pPr>
            <a:r>
              <a:rPr lang="en-US" sz="5600" b="true">
                <a:solidFill>
                  <a:srgbClr val="000000"/>
                </a:solidFill>
                <a:latin typeface="Neue Machina Ultra-Bold"/>
                <a:ea typeface="Neue Machina Ultra-Bold"/>
                <a:cs typeface="Neue Machina Ultra-Bold"/>
                <a:sym typeface="Neue Machina Ultra-Bold"/>
              </a:rPr>
              <a:t>4. Prévisions Financières</a:t>
            </a:r>
          </a:p>
          <a:p>
            <a:pPr algn="ctr">
              <a:lnSpc>
                <a:spcPts val="7840"/>
              </a:lnSpc>
              <a:spcBef>
                <a:spcPct val="0"/>
              </a:spcBef>
            </a:pPr>
          </a:p>
        </p:txBody>
      </p:sp>
      <p:sp>
        <p:nvSpPr>
          <p:cNvPr name="TextBox 17" id="17"/>
          <p:cNvSpPr txBox="true"/>
          <p:nvPr/>
        </p:nvSpPr>
        <p:spPr>
          <a:xfrm rot="0">
            <a:off x="129180" y="3118540"/>
            <a:ext cx="14584770" cy="4771390"/>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Be Vietnam"/>
                <a:ea typeface="Be Vietnam"/>
                <a:cs typeface="Be Vietnam"/>
                <a:sym typeface="Be Vietnam"/>
              </a:rPr>
              <a:t>Les coûts commerciaux incluent le marketing, les salaires des équipes, et les outils nécessaires pour les ventes et le suivi des performances. Les revenus proviennent principalement des ventes de produits (dispositifs de confort thermique) et des services associés (abonnements SaaS pour l’analyse énergétique). Les prévisions financières sur 12 mois incluent des ventes initiales et une croissance mensuelle estimée de 10-15%, avec un retour sur investissement mesuré par les marges bénéficiaires et les partenariats.</a:t>
            </a:r>
          </a:p>
        </p:txBody>
      </p:sp>
      <p:sp>
        <p:nvSpPr>
          <p:cNvPr name="Freeform 18" id="18"/>
          <p:cNvSpPr/>
          <p:nvPr/>
        </p:nvSpPr>
        <p:spPr>
          <a:xfrm flipH="false" flipV="false" rot="0">
            <a:off x="11908642" y="105170"/>
            <a:ext cx="6156926" cy="4659972"/>
          </a:xfrm>
          <a:custGeom>
            <a:avLst/>
            <a:gdLst/>
            <a:ahLst/>
            <a:cxnLst/>
            <a:rect r="r" b="b" t="t" l="l"/>
            <a:pathLst>
              <a:path h="4659972" w="6156926">
                <a:moveTo>
                  <a:pt x="0" y="0"/>
                </a:moveTo>
                <a:lnTo>
                  <a:pt x="6156925" y="0"/>
                </a:lnTo>
                <a:lnTo>
                  <a:pt x="6156925" y="4659972"/>
                </a:lnTo>
                <a:lnTo>
                  <a:pt x="0" y="4659972"/>
                </a:lnTo>
                <a:lnTo>
                  <a:pt x="0" y="0"/>
                </a:lnTo>
                <a:close/>
              </a:path>
            </a:pathLst>
          </a:custGeom>
          <a:blipFill>
            <a:blip r:embed="rId1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4401"/>
        </a:solidFill>
      </p:bgPr>
    </p:bg>
    <p:spTree>
      <p:nvGrpSpPr>
        <p:cNvPr id="1" name=""/>
        <p:cNvGrpSpPr/>
        <p:nvPr/>
      </p:nvGrpSpPr>
      <p:grpSpPr>
        <a:xfrm>
          <a:off x="0" y="0"/>
          <a:ext cx="0" cy="0"/>
          <a:chOff x="0" y="0"/>
          <a:chExt cx="0" cy="0"/>
        </a:xfrm>
      </p:grpSpPr>
      <p:grpSp>
        <p:nvGrpSpPr>
          <p:cNvPr name="Group 2" id="2"/>
          <p:cNvGrpSpPr/>
          <p:nvPr/>
        </p:nvGrpSpPr>
        <p:grpSpPr>
          <a:xfrm rot="0">
            <a:off x="-378016" y="382492"/>
            <a:ext cx="19044031" cy="9522016"/>
            <a:chOff x="0" y="0"/>
            <a:chExt cx="25392042" cy="12696021"/>
          </a:xfrm>
        </p:grpSpPr>
        <p:sp>
          <p:nvSpPr>
            <p:cNvPr name="Freeform 3" id="3"/>
            <p:cNvSpPr/>
            <p:nvPr/>
          </p:nvSpPr>
          <p:spPr>
            <a:xfrm flipH="false" flipV="false" rot="0">
              <a:off x="0"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696021"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1243580" y="-738157"/>
            <a:ext cx="9903563" cy="5095833"/>
          </a:xfrm>
          <a:custGeom>
            <a:avLst/>
            <a:gdLst/>
            <a:ahLst/>
            <a:cxnLst/>
            <a:rect r="r" b="b" t="t" l="l"/>
            <a:pathLst>
              <a:path h="5095833" w="9903563">
                <a:moveTo>
                  <a:pt x="0" y="0"/>
                </a:moveTo>
                <a:lnTo>
                  <a:pt x="9903563" y="0"/>
                </a:lnTo>
                <a:lnTo>
                  <a:pt x="9903563" y="5095833"/>
                </a:lnTo>
                <a:lnTo>
                  <a:pt x="0" y="5095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68901">
            <a:off x="13576077" y="5564076"/>
            <a:ext cx="7925470" cy="5908078"/>
          </a:xfrm>
          <a:custGeom>
            <a:avLst/>
            <a:gdLst/>
            <a:ahLst/>
            <a:cxnLst/>
            <a:rect r="r" b="b" t="t" l="l"/>
            <a:pathLst>
              <a:path h="5908078" w="7925470">
                <a:moveTo>
                  <a:pt x="0" y="0"/>
                </a:moveTo>
                <a:lnTo>
                  <a:pt x="7925471" y="0"/>
                </a:lnTo>
                <a:lnTo>
                  <a:pt x="7925471" y="5908078"/>
                </a:lnTo>
                <a:lnTo>
                  <a:pt x="0" y="59080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9144000" y="-2641453"/>
            <a:ext cx="4166313" cy="4959897"/>
          </a:xfrm>
          <a:custGeom>
            <a:avLst/>
            <a:gdLst/>
            <a:ahLst/>
            <a:cxnLst/>
            <a:rect r="r" b="b" t="t" l="l"/>
            <a:pathLst>
              <a:path h="4959897" w="4166313">
                <a:moveTo>
                  <a:pt x="4166313" y="0"/>
                </a:moveTo>
                <a:lnTo>
                  <a:pt x="0" y="0"/>
                </a:lnTo>
                <a:lnTo>
                  <a:pt x="0" y="4959897"/>
                </a:lnTo>
                <a:lnTo>
                  <a:pt x="4166313" y="4959897"/>
                </a:lnTo>
                <a:lnTo>
                  <a:pt x="416631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405797">
            <a:off x="16248393" y="2804419"/>
            <a:ext cx="2580840" cy="3263131"/>
          </a:xfrm>
          <a:custGeom>
            <a:avLst/>
            <a:gdLst/>
            <a:ahLst/>
            <a:cxnLst/>
            <a:rect r="r" b="b" t="t" l="l"/>
            <a:pathLst>
              <a:path h="3263131" w="2580840">
                <a:moveTo>
                  <a:pt x="0" y="0"/>
                </a:moveTo>
                <a:lnTo>
                  <a:pt x="2580839" y="0"/>
                </a:lnTo>
                <a:lnTo>
                  <a:pt x="2580839" y="3263131"/>
                </a:lnTo>
                <a:lnTo>
                  <a:pt x="0" y="32631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80372" y="4223752"/>
            <a:ext cx="14005842" cy="447167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Be Vietnam"/>
                <a:ea typeface="Be Vietnam"/>
                <a:cs typeface="Be Vietnam"/>
                <a:sym typeface="Be Vietnam"/>
              </a:rPr>
              <a:t>La validation du MVP est réalisée via des retours utilisateurs pour ajuster les fonctionnalités et améliorer l’efficacité. La validation de la roadmap commerciale assure que les actions proposées sont réalistes et cohérentes avec les attentes des segments ciblés, et que les prévisions financières sont adaptées aux ressources disponibles. La roadmap technique est validée en termes de réalisabilité des étapes de développement et de maintenance pour garantir la pérennité du produit.</a:t>
            </a:r>
          </a:p>
        </p:txBody>
      </p:sp>
      <p:sp>
        <p:nvSpPr>
          <p:cNvPr name="Freeform 10" id="10"/>
          <p:cNvSpPr/>
          <p:nvPr/>
        </p:nvSpPr>
        <p:spPr>
          <a:xfrm flipH="false" flipV="false" rot="9819539">
            <a:off x="8475513" y="9068290"/>
            <a:ext cx="4522456" cy="4259331"/>
          </a:xfrm>
          <a:custGeom>
            <a:avLst/>
            <a:gdLst/>
            <a:ahLst/>
            <a:cxnLst/>
            <a:rect r="r" b="b" t="t" l="l"/>
            <a:pathLst>
              <a:path h="4259331" w="4522456">
                <a:moveTo>
                  <a:pt x="0" y="0"/>
                </a:moveTo>
                <a:lnTo>
                  <a:pt x="4522456" y="0"/>
                </a:lnTo>
                <a:lnTo>
                  <a:pt x="4522456" y="4259331"/>
                </a:lnTo>
                <a:lnTo>
                  <a:pt x="0" y="42593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5735095">
            <a:off x="5991988" y="-3156298"/>
            <a:ext cx="4625244" cy="4836282"/>
          </a:xfrm>
          <a:custGeom>
            <a:avLst/>
            <a:gdLst/>
            <a:ahLst/>
            <a:cxnLst/>
            <a:rect r="r" b="b" t="t" l="l"/>
            <a:pathLst>
              <a:path h="4836282" w="4625244">
                <a:moveTo>
                  <a:pt x="0" y="0"/>
                </a:moveTo>
                <a:lnTo>
                  <a:pt x="4625245" y="0"/>
                </a:lnTo>
                <a:lnTo>
                  <a:pt x="4625245" y="4836282"/>
                </a:lnTo>
                <a:lnTo>
                  <a:pt x="0" y="48362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556412" y="-764816"/>
            <a:ext cx="6156926" cy="4659972"/>
          </a:xfrm>
          <a:custGeom>
            <a:avLst/>
            <a:gdLst/>
            <a:ahLst/>
            <a:cxnLst/>
            <a:rect r="r" b="b" t="t" l="l"/>
            <a:pathLst>
              <a:path h="4659972" w="6156926">
                <a:moveTo>
                  <a:pt x="0" y="0"/>
                </a:moveTo>
                <a:lnTo>
                  <a:pt x="6156926" y="0"/>
                </a:lnTo>
                <a:lnTo>
                  <a:pt x="6156926" y="4659972"/>
                </a:lnTo>
                <a:lnTo>
                  <a:pt x="0" y="4659972"/>
                </a:lnTo>
                <a:lnTo>
                  <a:pt x="0" y="0"/>
                </a:lnTo>
                <a:close/>
              </a:path>
            </a:pathLst>
          </a:custGeom>
          <a:blipFill>
            <a:blip r:embed="rId16"/>
            <a:stretch>
              <a:fillRect l="0" t="0" r="0" b="0"/>
            </a:stretch>
          </a:blipFill>
        </p:spPr>
      </p:sp>
      <p:grpSp>
        <p:nvGrpSpPr>
          <p:cNvPr name="Group 13" id="13"/>
          <p:cNvGrpSpPr/>
          <p:nvPr/>
        </p:nvGrpSpPr>
        <p:grpSpPr>
          <a:xfrm rot="0">
            <a:off x="-295153" y="2081156"/>
            <a:ext cx="12955174" cy="1297344"/>
            <a:chOff x="0" y="0"/>
            <a:chExt cx="3412062" cy="341687"/>
          </a:xfrm>
        </p:grpSpPr>
        <p:sp>
          <p:nvSpPr>
            <p:cNvPr name="Freeform 14" id="14"/>
            <p:cNvSpPr/>
            <p:nvPr/>
          </p:nvSpPr>
          <p:spPr>
            <a:xfrm flipH="false" flipV="false" rot="0">
              <a:off x="0" y="0"/>
              <a:ext cx="3412062" cy="341687"/>
            </a:xfrm>
            <a:custGeom>
              <a:avLst/>
              <a:gdLst/>
              <a:ahLst/>
              <a:cxnLst/>
              <a:rect r="r" b="b" t="t" l="l"/>
              <a:pathLst>
                <a:path h="341687" w="3412062">
                  <a:moveTo>
                    <a:pt x="59759" y="0"/>
                  </a:moveTo>
                  <a:lnTo>
                    <a:pt x="3352303" y="0"/>
                  </a:lnTo>
                  <a:cubicBezTo>
                    <a:pt x="3368152" y="0"/>
                    <a:pt x="3383352" y="6296"/>
                    <a:pt x="3394559" y="17503"/>
                  </a:cubicBezTo>
                  <a:cubicBezTo>
                    <a:pt x="3405766" y="28710"/>
                    <a:pt x="3412062" y="43910"/>
                    <a:pt x="3412062" y="59759"/>
                  </a:cubicBezTo>
                  <a:lnTo>
                    <a:pt x="3412062" y="281928"/>
                  </a:lnTo>
                  <a:cubicBezTo>
                    <a:pt x="3412062" y="297777"/>
                    <a:pt x="3405766" y="312977"/>
                    <a:pt x="3394559" y="324184"/>
                  </a:cubicBezTo>
                  <a:cubicBezTo>
                    <a:pt x="3383352" y="335391"/>
                    <a:pt x="3368152" y="341687"/>
                    <a:pt x="3352303" y="341687"/>
                  </a:cubicBezTo>
                  <a:lnTo>
                    <a:pt x="59759" y="341687"/>
                  </a:lnTo>
                  <a:cubicBezTo>
                    <a:pt x="26755" y="341687"/>
                    <a:pt x="0" y="314932"/>
                    <a:pt x="0" y="281928"/>
                  </a:cubicBezTo>
                  <a:lnTo>
                    <a:pt x="0" y="59759"/>
                  </a:lnTo>
                  <a:cubicBezTo>
                    <a:pt x="0" y="43910"/>
                    <a:pt x="6296" y="28710"/>
                    <a:pt x="17503" y="17503"/>
                  </a:cubicBezTo>
                  <a:cubicBezTo>
                    <a:pt x="28710" y="6296"/>
                    <a:pt x="43910" y="0"/>
                    <a:pt x="59759" y="0"/>
                  </a:cubicBezTo>
                  <a:close/>
                </a:path>
              </a:pathLst>
            </a:custGeom>
            <a:solidFill>
              <a:srgbClr val="FFFFFF"/>
            </a:solidFill>
          </p:spPr>
        </p:sp>
        <p:sp>
          <p:nvSpPr>
            <p:cNvPr name="TextBox 15" id="15"/>
            <p:cNvSpPr txBox="true"/>
            <p:nvPr/>
          </p:nvSpPr>
          <p:spPr>
            <a:xfrm>
              <a:off x="0" y="-38100"/>
              <a:ext cx="3412062" cy="379787"/>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378016" y="2204144"/>
            <a:ext cx="13298222" cy="1953260"/>
          </a:xfrm>
          <a:prstGeom prst="rect">
            <a:avLst/>
          </a:prstGeom>
        </p:spPr>
        <p:txBody>
          <a:bodyPr anchor="t" rtlCol="false" tIns="0" lIns="0" bIns="0" rIns="0">
            <a:spAutoFit/>
          </a:bodyPr>
          <a:lstStyle/>
          <a:p>
            <a:pPr algn="ctr">
              <a:lnSpc>
                <a:spcPts val="7840"/>
              </a:lnSpc>
            </a:pPr>
            <a:r>
              <a:rPr lang="en-US" sz="5600" b="true">
                <a:solidFill>
                  <a:srgbClr val="000000"/>
                </a:solidFill>
                <a:latin typeface="Neue Machina Ultra-Bold"/>
                <a:ea typeface="Neue Machina Ultra-Bold"/>
                <a:cs typeface="Neue Machina Ultra-Bold"/>
                <a:sym typeface="Neue Machina Ultra-Bold"/>
              </a:rPr>
              <a:t>5. Questionnaire de Validation</a:t>
            </a:r>
          </a:p>
          <a:p>
            <a:pPr algn="ctr">
              <a:lnSpc>
                <a:spcPts val="784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9E265"/>
        </a:solidFill>
      </p:bgPr>
    </p:bg>
    <p:spTree>
      <p:nvGrpSpPr>
        <p:cNvPr id="1" name=""/>
        <p:cNvGrpSpPr/>
        <p:nvPr/>
      </p:nvGrpSpPr>
      <p:grpSpPr>
        <a:xfrm>
          <a:off x="0" y="0"/>
          <a:ext cx="0" cy="0"/>
          <a:chOff x="0" y="0"/>
          <a:chExt cx="0" cy="0"/>
        </a:xfrm>
      </p:grpSpPr>
      <p:sp>
        <p:nvSpPr>
          <p:cNvPr name="Freeform 2" id="2"/>
          <p:cNvSpPr/>
          <p:nvPr/>
        </p:nvSpPr>
        <p:spPr>
          <a:xfrm flipH="false" flipV="false" rot="0">
            <a:off x="-492371" y="622295"/>
            <a:ext cx="9522016" cy="9522016"/>
          </a:xfrm>
          <a:custGeom>
            <a:avLst/>
            <a:gdLst/>
            <a:ahLst/>
            <a:cxnLst/>
            <a:rect r="r" b="b" t="t" l="l"/>
            <a:pathLst>
              <a:path h="9522016" w="9522016">
                <a:moveTo>
                  <a:pt x="0" y="0"/>
                </a:moveTo>
                <a:lnTo>
                  <a:pt x="9522016" y="0"/>
                </a:lnTo>
                <a:lnTo>
                  <a:pt x="9522016" y="9522015"/>
                </a:lnTo>
                <a:lnTo>
                  <a:pt x="0" y="9522015"/>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00598" y="5844476"/>
            <a:ext cx="10446104" cy="5849818"/>
          </a:xfrm>
          <a:custGeom>
            <a:avLst/>
            <a:gdLst/>
            <a:ahLst/>
            <a:cxnLst/>
            <a:rect r="r" b="b" t="t" l="l"/>
            <a:pathLst>
              <a:path h="5849818" w="10446104">
                <a:moveTo>
                  <a:pt x="0" y="0"/>
                </a:moveTo>
                <a:lnTo>
                  <a:pt x="10446104" y="0"/>
                </a:lnTo>
                <a:lnTo>
                  <a:pt x="10446104" y="5849819"/>
                </a:lnTo>
                <a:lnTo>
                  <a:pt x="0" y="58498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90632">
            <a:off x="16586026" y="3955142"/>
            <a:ext cx="5592390" cy="3030058"/>
          </a:xfrm>
          <a:custGeom>
            <a:avLst/>
            <a:gdLst/>
            <a:ahLst/>
            <a:cxnLst/>
            <a:rect r="r" b="b" t="t" l="l"/>
            <a:pathLst>
              <a:path h="3030058" w="5592390">
                <a:moveTo>
                  <a:pt x="0" y="0"/>
                </a:moveTo>
                <a:lnTo>
                  <a:pt x="5592390" y="0"/>
                </a:lnTo>
                <a:lnTo>
                  <a:pt x="5592390" y="3030058"/>
                </a:lnTo>
                <a:lnTo>
                  <a:pt x="0" y="3030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9925823">
            <a:off x="12855151" y="-1445935"/>
            <a:ext cx="2978058" cy="3419483"/>
          </a:xfrm>
          <a:custGeom>
            <a:avLst/>
            <a:gdLst/>
            <a:ahLst/>
            <a:cxnLst/>
            <a:rect r="r" b="b" t="t" l="l"/>
            <a:pathLst>
              <a:path h="3419483" w="2978058">
                <a:moveTo>
                  <a:pt x="0" y="0"/>
                </a:moveTo>
                <a:lnTo>
                  <a:pt x="2978058" y="0"/>
                </a:lnTo>
                <a:lnTo>
                  <a:pt x="2978058" y="3419483"/>
                </a:lnTo>
                <a:lnTo>
                  <a:pt x="0" y="34194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801953" y="-1205745"/>
            <a:ext cx="5335118" cy="6151604"/>
          </a:xfrm>
          <a:custGeom>
            <a:avLst/>
            <a:gdLst/>
            <a:ahLst/>
            <a:cxnLst/>
            <a:rect r="r" b="b" t="t" l="l"/>
            <a:pathLst>
              <a:path h="6151604" w="5335118">
                <a:moveTo>
                  <a:pt x="0" y="0"/>
                </a:moveTo>
                <a:lnTo>
                  <a:pt x="5335118" y="0"/>
                </a:lnTo>
                <a:lnTo>
                  <a:pt x="5335118" y="6151603"/>
                </a:lnTo>
                <a:lnTo>
                  <a:pt x="0" y="61516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5234567">
            <a:off x="8019824" y="7829014"/>
            <a:ext cx="3072762" cy="4447419"/>
          </a:xfrm>
          <a:custGeom>
            <a:avLst/>
            <a:gdLst/>
            <a:ahLst/>
            <a:cxnLst/>
            <a:rect r="r" b="b" t="t" l="l"/>
            <a:pathLst>
              <a:path h="4447419" w="3072762">
                <a:moveTo>
                  <a:pt x="0" y="0"/>
                </a:moveTo>
                <a:lnTo>
                  <a:pt x="3072762" y="0"/>
                </a:lnTo>
                <a:lnTo>
                  <a:pt x="3072762" y="4447418"/>
                </a:lnTo>
                <a:lnTo>
                  <a:pt x="0" y="44474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true" flipV="false" rot="-6255640">
            <a:off x="7436669" y="6898923"/>
            <a:ext cx="3414662" cy="4718754"/>
          </a:xfrm>
          <a:custGeom>
            <a:avLst/>
            <a:gdLst/>
            <a:ahLst/>
            <a:cxnLst/>
            <a:rect r="r" b="b" t="t" l="l"/>
            <a:pathLst>
              <a:path h="4718754" w="3414662">
                <a:moveTo>
                  <a:pt x="3414662" y="0"/>
                </a:moveTo>
                <a:lnTo>
                  <a:pt x="0" y="0"/>
                </a:lnTo>
                <a:lnTo>
                  <a:pt x="0" y="4718754"/>
                </a:lnTo>
                <a:lnTo>
                  <a:pt x="3414662" y="4718754"/>
                </a:lnTo>
                <a:lnTo>
                  <a:pt x="3414662"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2050000" y="8642286"/>
            <a:ext cx="5211164" cy="2851928"/>
          </a:xfrm>
          <a:custGeom>
            <a:avLst/>
            <a:gdLst/>
            <a:ahLst/>
            <a:cxnLst/>
            <a:rect r="r" b="b" t="t" l="l"/>
            <a:pathLst>
              <a:path h="2851928" w="5211164">
                <a:moveTo>
                  <a:pt x="0" y="0"/>
                </a:moveTo>
                <a:lnTo>
                  <a:pt x="5211164" y="0"/>
                </a:lnTo>
                <a:lnTo>
                  <a:pt x="5211164" y="2851928"/>
                </a:lnTo>
                <a:lnTo>
                  <a:pt x="0" y="285192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0">
            <a:off x="333997" y="4175301"/>
            <a:ext cx="13228438" cy="2349328"/>
          </a:xfrm>
          <a:prstGeom prst="rect">
            <a:avLst/>
          </a:prstGeom>
        </p:spPr>
        <p:txBody>
          <a:bodyPr anchor="t" rtlCol="false" tIns="0" lIns="0" bIns="0" rIns="0">
            <a:spAutoFit/>
          </a:bodyPr>
          <a:lstStyle/>
          <a:p>
            <a:pPr algn="l">
              <a:lnSpc>
                <a:spcPts val="4719"/>
              </a:lnSpc>
              <a:spcBef>
                <a:spcPct val="0"/>
              </a:spcBef>
            </a:pPr>
            <a:r>
              <a:rPr lang="en-US" sz="3371">
                <a:solidFill>
                  <a:srgbClr val="000000"/>
                </a:solidFill>
                <a:latin typeface="Be Vietnam"/>
                <a:ea typeface="Be Vietnam"/>
                <a:cs typeface="Be Vietnam"/>
                <a:sym typeface="Be Vietnam"/>
              </a:rPr>
              <a:t>Les résultats attendus incluent un MVP fonctionnel et validé, une roadmap commerciale claire avec les actions pour le lancement, et une roadmap technique qui garantit la qualité, la scalabilité et la maintenance continue du produit.</a:t>
            </a:r>
          </a:p>
        </p:txBody>
      </p:sp>
      <p:grpSp>
        <p:nvGrpSpPr>
          <p:cNvPr name="Group 11" id="11"/>
          <p:cNvGrpSpPr/>
          <p:nvPr/>
        </p:nvGrpSpPr>
        <p:grpSpPr>
          <a:xfrm rot="0">
            <a:off x="1028700" y="2293141"/>
            <a:ext cx="9371898" cy="1297344"/>
            <a:chOff x="0" y="0"/>
            <a:chExt cx="2468319" cy="341687"/>
          </a:xfrm>
        </p:grpSpPr>
        <p:sp>
          <p:nvSpPr>
            <p:cNvPr name="Freeform 12" id="12"/>
            <p:cNvSpPr/>
            <p:nvPr/>
          </p:nvSpPr>
          <p:spPr>
            <a:xfrm flipH="false" flipV="false" rot="0">
              <a:off x="0" y="0"/>
              <a:ext cx="2468319" cy="341687"/>
            </a:xfrm>
            <a:custGeom>
              <a:avLst/>
              <a:gdLst/>
              <a:ahLst/>
              <a:cxnLst/>
              <a:rect r="r" b="b" t="t" l="l"/>
              <a:pathLst>
                <a:path h="341687" w="2468319">
                  <a:moveTo>
                    <a:pt x="82608" y="0"/>
                  </a:moveTo>
                  <a:lnTo>
                    <a:pt x="2385711" y="0"/>
                  </a:lnTo>
                  <a:cubicBezTo>
                    <a:pt x="2431334" y="0"/>
                    <a:pt x="2468319" y="36985"/>
                    <a:pt x="2468319" y="82608"/>
                  </a:cubicBezTo>
                  <a:lnTo>
                    <a:pt x="2468319" y="259080"/>
                  </a:lnTo>
                  <a:cubicBezTo>
                    <a:pt x="2468319" y="280989"/>
                    <a:pt x="2459615" y="302000"/>
                    <a:pt x="2444123" y="317492"/>
                  </a:cubicBezTo>
                  <a:cubicBezTo>
                    <a:pt x="2428631" y="332984"/>
                    <a:pt x="2407620" y="341687"/>
                    <a:pt x="2385711" y="341687"/>
                  </a:cubicBezTo>
                  <a:lnTo>
                    <a:pt x="82608" y="341687"/>
                  </a:lnTo>
                  <a:cubicBezTo>
                    <a:pt x="36985" y="341687"/>
                    <a:pt x="0" y="304703"/>
                    <a:pt x="0" y="259080"/>
                  </a:cubicBezTo>
                  <a:lnTo>
                    <a:pt x="0" y="82608"/>
                  </a:lnTo>
                  <a:cubicBezTo>
                    <a:pt x="0" y="60699"/>
                    <a:pt x="8703" y="39687"/>
                    <a:pt x="24195" y="24195"/>
                  </a:cubicBezTo>
                  <a:cubicBezTo>
                    <a:pt x="39687" y="8703"/>
                    <a:pt x="60699" y="0"/>
                    <a:pt x="82608" y="0"/>
                  </a:cubicBezTo>
                  <a:close/>
                </a:path>
              </a:pathLst>
            </a:custGeom>
            <a:solidFill>
              <a:srgbClr val="FFFFFF"/>
            </a:solidFill>
          </p:spPr>
        </p:sp>
        <p:sp>
          <p:nvSpPr>
            <p:cNvPr name="TextBox 13" id="13"/>
            <p:cNvSpPr txBox="true"/>
            <p:nvPr/>
          </p:nvSpPr>
          <p:spPr>
            <a:xfrm>
              <a:off x="0" y="-38100"/>
              <a:ext cx="2468319" cy="379787"/>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028700" y="2403334"/>
            <a:ext cx="9371898" cy="1953260"/>
          </a:xfrm>
          <a:prstGeom prst="rect">
            <a:avLst/>
          </a:prstGeom>
        </p:spPr>
        <p:txBody>
          <a:bodyPr anchor="t" rtlCol="false" tIns="0" lIns="0" bIns="0" rIns="0">
            <a:spAutoFit/>
          </a:bodyPr>
          <a:lstStyle/>
          <a:p>
            <a:pPr algn="ctr">
              <a:lnSpc>
                <a:spcPts val="7840"/>
              </a:lnSpc>
            </a:pPr>
            <a:r>
              <a:rPr lang="en-US" sz="5600" b="true">
                <a:solidFill>
                  <a:srgbClr val="000000"/>
                </a:solidFill>
                <a:latin typeface="Neue Machina Ultra-Bold"/>
                <a:ea typeface="Neue Machina Ultra-Bold"/>
                <a:cs typeface="Neue Machina Ultra-Bold"/>
                <a:sym typeface="Neue Machina Ultra-Bold"/>
              </a:rPr>
              <a:t>6. Résultats Attendus</a:t>
            </a:r>
          </a:p>
          <a:p>
            <a:pPr algn="ctr">
              <a:lnSpc>
                <a:spcPts val="7840"/>
              </a:lnSpc>
              <a:spcBef>
                <a:spcPct val="0"/>
              </a:spcBef>
            </a:pPr>
          </a:p>
        </p:txBody>
      </p:sp>
      <p:sp>
        <p:nvSpPr>
          <p:cNvPr name="Freeform 15" id="15"/>
          <p:cNvSpPr/>
          <p:nvPr/>
        </p:nvSpPr>
        <p:spPr>
          <a:xfrm flipH="false" flipV="false" rot="0">
            <a:off x="12394735" y="488983"/>
            <a:ext cx="6156926" cy="4659972"/>
          </a:xfrm>
          <a:custGeom>
            <a:avLst/>
            <a:gdLst/>
            <a:ahLst/>
            <a:cxnLst/>
            <a:rect r="r" b="b" t="t" l="l"/>
            <a:pathLst>
              <a:path h="4659972" w="6156926">
                <a:moveTo>
                  <a:pt x="0" y="0"/>
                </a:moveTo>
                <a:lnTo>
                  <a:pt x="6156926" y="0"/>
                </a:lnTo>
                <a:lnTo>
                  <a:pt x="6156926" y="4659973"/>
                </a:lnTo>
                <a:lnTo>
                  <a:pt x="0" y="4659973"/>
                </a:lnTo>
                <a:lnTo>
                  <a:pt x="0" y="0"/>
                </a:lnTo>
                <a:close/>
              </a:path>
            </a:pathLst>
          </a:custGeom>
          <a:blipFill>
            <a:blip r:embed="rId1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0" b="0"/>
            </a:stretch>
          </a:blipFill>
        </p:spPr>
      </p:sp>
      <p:grpSp>
        <p:nvGrpSpPr>
          <p:cNvPr name="Group 3" id="3"/>
          <p:cNvGrpSpPr/>
          <p:nvPr/>
        </p:nvGrpSpPr>
        <p:grpSpPr>
          <a:xfrm rot="0">
            <a:off x="779327" y="0"/>
            <a:ext cx="16748396" cy="10287000"/>
            <a:chOff x="0" y="0"/>
            <a:chExt cx="992498" cy="609600"/>
          </a:xfrm>
        </p:grpSpPr>
        <p:sp>
          <p:nvSpPr>
            <p:cNvPr name="Freeform 4" id="4"/>
            <p:cNvSpPr/>
            <p:nvPr/>
          </p:nvSpPr>
          <p:spPr>
            <a:xfrm flipH="false" flipV="false" rot="0">
              <a:off x="0" y="0"/>
              <a:ext cx="992498" cy="609600"/>
            </a:xfrm>
            <a:custGeom>
              <a:avLst/>
              <a:gdLst/>
              <a:ahLst/>
              <a:cxnLst/>
              <a:rect r="r" b="b" t="t" l="l"/>
              <a:pathLst>
                <a:path h="609600" w="992498">
                  <a:moveTo>
                    <a:pt x="203200" y="0"/>
                  </a:moveTo>
                  <a:lnTo>
                    <a:pt x="789298" y="0"/>
                  </a:lnTo>
                  <a:lnTo>
                    <a:pt x="992498" y="609600"/>
                  </a:lnTo>
                  <a:lnTo>
                    <a:pt x="0" y="609600"/>
                  </a:lnTo>
                  <a:lnTo>
                    <a:pt x="203200" y="0"/>
                  </a:lnTo>
                  <a:close/>
                </a:path>
              </a:pathLst>
            </a:custGeom>
            <a:solidFill>
              <a:srgbClr val="FFFBF4"/>
            </a:solidFill>
          </p:spPr>
        </p:sp>
        <p:sp>
          <p:nvSpPr>
            <p:cNvPr name="TextBox 5" id="5"/>
            <p:cNvSpPr txBox="true"/>
            <p:nvPr/>
          </p:nvSpPr>
          <p:spPr>
            <a:xfrm>
              <a:off x="127000" y="-38100"/>
              <a:ext cx="738498" cy="6477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4693869">
            <a:off x="5722908" y="7600543"/>
            <a:ext cx="3003179" cy="4150122"/>
          </a:xfrm>
          <a:custGeom>
            <a:avLst/>
            <a:gdLst/>
            <a:ahLst/>
            <a:cxnLst/>
            <a:rect r="r" b="b" t="t" l="l"/>
            <a:pathLst>
              <a:path h="4150122" w="3003179">
                <a:moveTo>
                  <a:pt x="0" y="0"/>
                </a:moveTo>
                <a:lnTo>
                  <a:pt x="3003179" y="0"/>
                </a:lnTo>
                <a:lnTo>
                  <a:pt x="3003179" y="4150122"/>
                </a:lnTo>
                <a:lnTo>
                  <a:pt x="0" y="41501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362071" y="-2709641"/>
            <a:ext cx="4522456" cy="4259331"/>
          </a:xfrm>
          <a:custGeom>
            <a:avLst/>
            <a:gdLst/>
            <a:ahLst/>
            <a:cxnLst/>
            <a:rect r="r" b="b" t="t" l="l"/>
            <a:pathLst>
              <a:path h="4259331" w="4522456">
                <a:moveTo>
                  <a:pt x="0" y="0"/>
                </a:moveTo>
                <a:lnTo>
                  <a:pt x="4522455" y="0"/>
                </a:lnTo>
                <a:lnTo>
                  <a:pt x="4522455" y="4259331"/>
                </a:lnTo>
                <a:lnTo>
                  <a:pt x="0" y="42593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273439" y="6387707"/>
            <a:ext cx="9312537" cy="5181157"/>
          </a:xfrm>
          <a:custGeom>
            <a:avLst/>
            <a:gdLst/>
            <a:ahLst/>
            <a:cxnLst/>
            <a:rect r="r" b="b" t="t" l="l"/>
            <a:pathLst>
              <a:path h="5181157" w="9312537">
                <a:moveTo>
                  <a:pt x="0" y="0"/>
                </a:moveTo>
                <a:lnTo>
                  <a:pt x="9312537" y="0"/>
                </a:lnTo>
                <a:lnTo>
                  <a:pt x="9312537" y="5181158"/>
                </a:lnTo>
                <a:lnTo>
                  <a:pt x="0" y="51811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9925823">
            <a:off x="1152015" y="2009997"/>
            <a:ext cx="2978058" cy="3419483"/>
          </a:xfrm>
          <a:custGeom>
            <a:avLst/>
            <a:gdLst/>
            <a:ahLst/>
            <a:cxnLst/>
            <a:rect r="r" b="b" t="t" l="l"/>
            <a:pathLst>
              <a:path h="3419483" w="2978058">
                <a:moveTo>
                  <a:pt x="2978058" y="0"/>
                </a:moveTo>
                <a:lnTo>
                  <a:pt x="0" y="0"/>
                </a:lnTo>
                <a:lnTo>
                  <a:pt x="0" y="3419483"/>
                </a:lnTo>
                <a:lnTo>
                  <a:pt x="2978058" y="3419483"/>
                </a:lnTo>
                <a:lnTo>
                  <a:pt x="297805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6254853">
            <a:off x="5012787" y="6322927"/>
            <a:ext cx="9703410" cy="10263222"/>
          </a:xfrm>
          <a:custGeom>
            <a:avLst/>
            <a:gdLst/>
            <a:ahLst/>
            <a:cxnLst/>
            <a:rect r="r" b="b" t="t" l="l"/>
            <a:pathLst>
              <a:path h="10263222" w="9703410">
                <a:moveTo>
                  <a:pt x="0" y="0"/>
                </a:moveTo>
                <a:lnTo>
                  <a:pt x="9703409" y="0"/>
                </a:lnTo>
                <a:lnTo>
                  <a:pt x="9703409" y="10263222"/>
                </a:lnTo>
                <a:lnTo>
                  <a:pt x="0" y="102632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5735095">
            <a:off x="3671092" y="-7665097"/>
            <a:ext cx="8601331" cy="8993788"/>
          </a:xfrm>
          <a:custGeom>
            <a:avLst/>
            <a:gdLst/>
            <a:ahLst/>
            <a:cxnLst/>
            <a:rect r="r" b="b" t="t" l="l"/>
            <a:pathLst>
              <a:path h="8993788" w="8601331">
                <a:moveTo>
                  <a:pt x="0" y="0"/>
                </a:moveTo>
                <a:lnTo>
                  <a:pt x="8601332" y="0"/>
                </a:lnTo>
                <a:lnTo>
                  <a:pt x="8601332" y="8993787"/>
                </a:lnTo>
                <a:lnTo>
                  <a:pt x="0" y="89937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3312204" y="-366997"/>
            <a:ext cx="5440240" cy="4114800"/>
          </a:xfrm>
          <a:custGeom>
            <a:avLst/>
            <a:gdLst/>
            <a:ahLst/>
            <a:cxnLst/>
            <a:rect r="r" b="b" t="t" l="l"/>
            <a:pathLst>
              <a:path h="4114800" w="5440240">
                <a:moveTo>
                  <a:pt x="0" y="0"/>
                </a:moveTo>
                <a:lnTo>
                  <a:pt x="5440240" y="0"/>
                </a:lnTo>
                <a:lnTo>
                  <a:pt x="5440240"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697788" y="-366997"/>
            <a:ext cx="4394447" cy="4114800"/>
          </a:xfrm>
          <a:custGeom>
            <a:avLst/>
            <a:gdLst/>
            <a:ahLst/>
            <a:cxnLst/>
            <a:rect r="r" b="b" t="t" l="l"/>
            <a:pathLst>
              <a:path h="4114800" w="4394447">
                <a:moveTo>
                  <a:pt x="0" y="0"/>
                </a:moveTo>
                <a:lnTo>
                  <a:pt x="4394447" y="0"/>
                </a:lnTo>
                <a:lnTo>
                  <a:pt x="4394447"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4" id="14"/>
          <p:cNvSpPr txBox="true"/>
          <p:nvPr/>
        </p:nvSpPr>
        <p:spPr>
          <a:xfrm rot="0">
            <a:off x="2641044" y="1904148"/>
            <a:ext cx="12139178" cy="4994275"/>
          </a:xfrm>
          <a:prstGeom prst="rect">
            <a:avLst/>
          </a:prstGeom>
        </p:spPr>
        <p:txBody>
          <a:bodyPr anchor="t" rtlCol="false" tIns="0" lIns="0" bIns="0" rIns="0">
            <a:spAutoFit/>
          </a:bodyPr>
          <a:lstStyle/>
          <a:p>
            <a:pPr algn="ctr">
              <a:lnSpc>
                <a:spcPts val="9800"/>
              </a:lnSpc>
              <a:spcBef>
                <a:spcPct val="0"/>
              </a:spcBef>
            </a:pPr>
            <a:r>
              <a:rPr lang="en-US" sz="7000">
                <a:solidFill>
                  <a:srgbClr val="000000"/>
                </a:solidFill>
                <a:latin typeface="Cubao Narrow"/>
                <a:ea typeface="Cubao Narrow"/>
                <a:cs typeface="Cubao Narrow"/>
                <a:sym typeface="Cubao Narrow"/>
              </a:rPr>
              <a:t>Travaillons ensemble pour l’inovation et la création d’un cadre plus agréable et plus respectueux de la nature.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0" t="0" r="0" b="0"/>
            </a:stretch>
          </a:blipFill>
        </p:spPr>
      </p:sp>
      <p:grpSp>
        <p:nvGrpSpPr>
          <p:cNvPr name="Group 3" id="3"/>
          <p:cNvGrpSpPr/>
          <p:nvPr/>
        </p:nvGrpSpPr>
        <p:grpSpPr>
          <a:xfrm rot="0">
            <a:off x="-378016" y="382492"/>
            <a:ext cx="19044031" cy="9522016"/>
            <a:chOff x="0" y="0"/>
            <a:chExt cx="25392042" cy="12696021"/>
          </a:xfrm>
        </p:grpSpPr>
        <p:sp>
          <p:nvSpPr>
            <p:cNvPr name="Freeform 4" id="4"/>
            <p:cNvSpPr/>
            <p:nvPr/>
          </p:nvSpPr>
          <p:spPr>
            <a:xfrm flipH="false" flipV="false" rot="0">
              <a:off x="0"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696021" y="0"/>
              <a:ext cx="12696021" cy="12696021"/>
            </a:xfrm>
            <a:custGeom>
              <a:avLst/>
              <a:gdLst/>
              <a:ahLst/>
              <a:cxnLst/>
              <a:rect r="r" b="b" t="t" l="l"/>
              <a:pathLst>
                <a:path h="12696021" w="12696021">
                  <a:moveTo>
                    <a:pt x="0" y="0"/>
                  </a:moveTo>
                  <a:lnTo>
                    <a:pt x="12696021" y="0"/>
                  </a:lnTo>
                  <a:lnTo>
                    <a:pt x="12696021" y="12696021"/>
                  </a:lnTo>
                  <a:lnTo>
                    <a:pt x="0" y="1269602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300312" y="0"/>
            <a:ext cx="18888624" cy="5799399"/>
            <a:chOff x="0" y="0"/>
            <a:chExt cx="4974782" cy="1527414"/>
          </a:xfrm>
        </p:grpSpPr>
        <p:sp>
          <p:nvSpPr>
            <p:cNvPr name="Freeform 7" id="7"/>
            <p:cNvSpPr/>
            <p:nvPr/>
          </p:nvSpPr>
          <p:spPr>
            <a:xfrm flipH="false" flipV="false" rot="0">
              <a:off x="0" y="0"/>
              <a:ext cx="4974782" cy="1527414"/>
            </a:xfrm>
            <a:custGeom>
              <a:avLst/>
              <a:gdLst/>
              <a:ahLst/>
              <a:cxnLst/>
              <a:rect r="r" b="b" t="t" l="l"/>
              <a:pathLst>
                <a:path h="1527414" w="4974782">
                  <a:moveTo>
                    <a:pt x="0" y="0"/>
                  </a:moveTo>
                  <a:lnTo>
                    <a:pt x="4974782" y="0"/>
                  </a:lnTo>
                  <a:lnTo>
                    <a:pt x="4974782" y="1527414"/>
                  </a:lnTo>
                  <a:lnTo>
                    <a:pt x="0" y="1527414"/>
                  </a:lnTo>
                  <a:close/>
                </a:path>
              </a:pathLst>
            </a:custGeom>
            <a:solidFill>
              <a:srgbClr val="C9E265"/>
            </a:solidFill>
          </p:spPr>
        </p:sp>
        <p:sp>
          <p:nvSpPr>
            <p:cNvPr name="TextBox 8" id="8"/>
            <p:cNvSpPr txBox="true"/>
            <p:nvPr/>
          </p:nvSpPr>
          <p:spPr>
            <a:xfrm>
              <a:off x="0" y="-38100"/>
              <a:ext cx="4974782" cy="156551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711812" y="2463117"/>
            <a:ext cx="7315200" cy="4003409"/>
          </a:xfrm>
          <a:custGeom>
            <a:avLst/>
            <a:gdLst/>
            <a:ahLst/>
            <a:cxnLst/>
            <a:rect r="r" b="b" t="t" l="l"/>
            <a:pathLst>
              <a:path h="4003409" w="7315200">
                <a:moveTo>
                  <a:pt x="0" y="0"/>
                </a:moveTo>
                <a:lnTo>
                  <a:pt x="7315200" y="0"/>
                </a:lnTo>
                <a:lnTo>
                  <a:pt x="7315200" y="4003409"/>
                </a:lnTo>
                <a:lnTo>
                  <a:pt x="0" y="4003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871552" y="-4198057"/>
            <a:ext cx="7022204" cy="8396113"/>
          </a:xfrm>
          <a:custGeom>
            <a:avLst/>
            <a:gdLst/>
            <a:ahLst/>
            <a:cxnLst/>
            <a:rect r="r" b="b" t="t" l="l"/>
            <a:pathLst>
              <a:path h="8396113" w="7022204">
                <a:moveTo>
                  <a:pt x="0" y="0"/>
                </a:moveTo>
                <a:lnTo>
                  <a:pt x="7022204" y="0"/>
                </a:lnTo>
                <a:lnTo>
                  <a:pt x="7022204" y="8396114"/>
                </a:lnTo>
                <a:lnTo>
                  <a:pt x="0" y="83961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28053">
            <a:off x="-1206445" y="8577259"/>
            <a:ext cx="2978058" cy="3419483"/>
          </a:xfrm>
          <a:custGeom>
            <a:avLst/>
            <a:gdLst/>
            <a:ahLst/>
            <a:cxnLst/>
            <a:rect r="r" b="b" t="t" l="l"/>
            <a:pathLst>
              <a:path h="3419483" w="2978058">
                <a:moveTo>
                  <a:pt x="0" y="0"/>
                </a:moveTo>
                <a:lnTo>
                  <a:pt x="2978058" y="0"/>
                </a:lnTo>
                <a:lnTo>
                  <a:pt x="2978058" y="3419482"/>
                </a:lnTo>
                <a:lnTo>
                  <a:pt x="0" y="34194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667994" y="2140657"/>
            <a:ext cx="4047467" cy="4114800"/>
          </a:xfrm>
          <a:custGeom>
            <a:avLst/>
            <a:gdLst/>
            <a:ahLst/>
            <a:cxnLst/>
            <a:rect r="r" b="b" t="t" l="l"/>
            <a:pathLst>
              <a:path h="4114800" w="4047467">
                <a:moveTo>
                  <a:pt x="0" y="0"/>
                </a:moveTo>
                <a:lnTo>
                  <a:pt x="4047467" y="0"/>
                </a:lnTo>
                <a:lnTo>
                  <a:pt x="404746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2999695">
            <a:off x="2003393" y="7469384"/>
            <a:ext cx="2034661" cy="4114800"/>
          </a:xfrm>
          <a:custGeom>
            <a:avLst/>
            <a:gdLst/>
            <a:ahLst/>
            <a:cxnLst/>
            <a:rect r="r" b="b" t="t" l="l"/>
            <a:pathLst>
              <a:path h="4114800" w="2034661">
                <a:moveTo>
                  <a:pt x="0" y="0"/>
                </a:moveTo>
                <a:lnTo>
                  <a:pt x="2034661" y="0"/>
                </a:lnTo>
                <a:lnTo>
                  <a:pt x="2034661"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667994" y="-1028700"/>
            <a:ext cx="4394447" cy="4114800"/>
          </a:xfrm>
          <a:custGeom>
            <a:avLst/>
            <a:gdLst/>
            <a:ahLst/>
            <a:cxnLst/>
            <a:rect r="r" b="b" t="t" l="l"/>
            <a:pathLst>
              <a:path h="4114800" w="4394447">
                <a:moveTo>
                  <a:pt x="0" y="0"/>
                </a:moveTo>
                <a:lnTo>
                  <a:pt x="4394447" y="0"/>
                </a:lnTo>
                <a:lnTo>
                  <a:pt x="439444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3379473" y="0"/>
            <a:ext cx="3306803" cy="4114800"/>
          </a:xfrm>
          <a:custGeom>
            <a:avLst/>
            <a:gdLst/>
            <a:ahLst/>
            <a:cxnLst/>
            <a:rect r="r" b="b" t="t" l="l"/>
            <a:pathLst>
              <a:path h="4114800" w="3306803">
                <a:moveTo>
                  <a:pt x="0" y="0"/>
                </a:moveTo>
                <a:lnTo>
                  <a:pt x="3306803" y="0"/>
                </a:lnTo>
                <a:lnTo>
                  <a:pt x="3306803"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6" id="16"/>
          <p:cNvSpPr txBox="true"/>
          <p:nvPr/>
        </p:nvSpPr>
        <p:spPr>
          <a:xfrm rot="0">
            <a:off x="3020724" y="6332553"/>
            <a:ext cx="14985407" cy="3873737"/>
          </a:xfrm>
          <a:prstGeom prst="rect">
            <a:avLst/>
          </a:prstGeom>
        </p:spPr>
        <p:txBody>
          <a:bodyPr anchor="t" rtlCol="false" tIns="0" lIns="0" bIns="0" rIns="0">
            <a:spAutoFit/>
          </a:bodyPr>
          <a:lstStyle/>
          <a:p>
            <a:pPr algn="ctr">
              <a:lnSpc>
                <a:spcPts val="31661"/>
              </a:lnSpc>
            </a:pPr>
            <a:r>
              <a:rPr lang="en-US" sz="22615" b="true">
                <a:solidFill>
                  <a:srgbClr val="000000"/>
                </a:solidFill>
                <a:latin typeface="Neue Machina Ultra-Bold"/>
                <a:ea typeface="Neue Machina Ultra-Bold"/>
                <a:cs typeface="Neue Machina Ultra-Bold"/>
                <a:sym typeface="Neue Machina Ultra-Bold"/>
              </a:rPr>
              <a:t>MERCI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DAGcxgZa2ro</dc:identifier>
  <dcterms:modified xsi:type="dcterms:W3CDTF">2011-08-01T06:04:30Z</dcterms:modified>
  <cp:revision>1</cp:revision>
  <dc:title>Green and White Illustrative Renewable Energy Presentation</dc:title>
</cp:coreProperties>
</file>